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42"/>
  </p:notesMasterIdLst>
  <p:sldIdLst>
    <p:sldId id="257" r:id="rId3"/>
    <p:sldId id="504" r:id="rId4"/>
    <p:sldId id="503" r:id="rId5"/>
    <p:sldId id="505" r:id="rId6"/>
    <p:sldId id="436" r:id="rId7"/>
    <p:sldId id="437" r:id="rId8"/>
    <p:sldId id="438" r:id="rId9"/>
    <p:sldId id="439" r:id="rId10"/>
    <p:sldId id="440" r:id="rId11"/>
    <p:sldId id="441" r:id="rId12"/>
    <p:sldId id="495" r:id="rId13"/>
    <p:sldId id="499" r:id="rId14"/>
    <p:sldId id="442" r:id="rId15"/>
    <p:sldId id="443" r:id="rId16"/>
    <p:sldId id="444" r:id="rId17"/>
    <p:sldId id="445" r:id="rId18"/>
    <p:sldId id="496" r:id="rId19"/>
    <p:sldId id="500" r:id="rId20"/>
    <p:sldId id="446" r:id="rId21"/>
    <p:sldId id="447" r:id="rId22"/>
    <p:sldId id="448" r:id="rId23"/>
    <p:sldId id="449" r:id="rId24"/>
    <p:sldId id="450" r:id="rId25"/>
    <p:sldId id="451" r:id="rId26"/>
    <p:sldId id="452" r:id="rId27"/>
    <p:sldId id="453" r:id="rId28"/>
    <p:sldId id="454" r:id="rId29"/>
    <p:sldId id="456" r:id="rId30"/>
    <p:sldId id="457" r:id="rId31"/>
    <p:sldId id="458" r:id="rId32"/>
    <p:sldId id="459" r:id="rId33"/>
    <p:sldId id="460" r:id="rId34"/>
    <p:sldId id="461" r:id="rId35"/>
    <p:sldId id="462" r:id="rId36"/>
    <p:sldId id="497" r:id="rId37"/>
    <p:sldId id="464" r:id="rId38"/>
    <p:sldId id="502" r:id="rId39"/>
    <p:sldId id="465" r:id="rId40"/>
    <p:sldId id="46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267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C81B86-9F2F-48B5-92CB-FFB67C39198D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3743F4-C4A1-47A1-8567-C33AB02F37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2526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808732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82572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00652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842651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121690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217660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9095172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1497035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0194238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607689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28966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2334059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145439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6299337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913135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1040577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8188563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0167210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6477472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063751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046367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2914273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126521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3267061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329912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79038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38039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402289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787618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31198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793524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603565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6BE83-75B1-4D4B-A734-94C1152DC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BECE61-BDC4-43D3-A74E-5D0284C58F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FE2BE-9D2C-4DDD-96F5-25BE9FDDB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E4FD-4D4A-4E8E-8B02-A3C6CA76CCCB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4013A-4318-4FDA-ABCC-98E2C3A0A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4264B-9425-4DFB-A8D5-75261F16C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78708-2B08-4792-9425-BEDB81049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9409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EFE88-53B9-448A-9AFC-23965F6A8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62C63E-5F58-4977-A4D7-E988890858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9E16A-9198-4020-BD62-98152B857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E4FD-4D4A-4E8E-8B02-A3C6CA76CCCB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0AB46-5BF7-4930-93C9-409E482B0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658EF-FF58-4C51-9FB3-DC7D44AD7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78708-2B08-4792-9425-BEDB81049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4949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F5BC19-278A-48B1-BABB-82C3ADFAED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D0781D-1793-4D31-90EE-29DF91C2B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0EC5F-DC56-4035-8E63-A74D5E2F8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E4FD-4D4A-4E8E-8B02-A3C6CA76CCCB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207E8-200C-419C-BD0C-FB73A0816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4DCDC-1C88-45D6-9679-C07F3F914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78708-2B08-4792-9425-BEDB81049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4416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 with CONFIDENTIAL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507995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1599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23985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3198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574167" y="2336706"/>
            <a:ext cx="11054080" cy="413213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Trebuchet MS"/>
              <a:buNone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634994" marR="0" lvl="1" indent="0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210016" marR="0" lvl="2" indent="-10583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Trebuchet MS"/>
              <a:buNone/>
              <a:defRPr sz="1778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972008" marR="0" lvl="3" indent="-137582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353004" marR="0" lvl="4" indent="-123471" algn="l" rtl="0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222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860999" marR="0" lvl="5" indent="-123471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368994" marR="0" lvl="6" indent="-123471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876989" marR="0" lvl="7" indent="-123471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384984" marR="0" lvl="8" indent="-123471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553720" y="1314815"/>
            <a:ext cx="11084560" cy="58384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Trebuchet MS"/>
              <a:buNone/>
              <a:defRPr sz="26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634994" marR="0" lvl="1" indent="0" algn="ctr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210016" marR="0" lvl="2" indent="-10583" algn="ctr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18011" marR="0" lvl="3" indent="-10583" algn="ctr" rtl="0"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99007" marR="0" lvl="4" indent="-10583" algn="ctr" rtl="0"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860999" marR="0" lvl="5" indent="-123471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368994" marR="0" lvl="6" indent="-123471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876989" marR="0" lvl="7" indent="-123471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384984" marR="0" lvl="8" indent="-123471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3" name="Shape 63"/>
          <p:cNvSpPr/>
          <p:nvPr/>
        </p:nvSpPr>
        <p:spPr>
          <a:xfrm>
            <a:off x="7833032" y="6424130"/>
            <a:ext cx="3069851" cy="275713"/>
          </a:xfrm>
          <a:prstGeom prst="rect">
            <a:avLst/>
          </a:prstGeom>
          <a:noFill/>
          <a:ln>
            <a:noFill/>
          </a:ln>
        </p:spPr>
        <p:txBody>
          <a:bodyPr wrap="square" lIns="101583" tIns="50778" rIns="101583" bIns="50778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-US" sz="889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5201927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Two Conte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553720" y="727058"/>
            <a:ext cx="11084560" cy="6565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507995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1599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23985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3198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553721" y="2346291"/>
            <a:ext cx="5494514" cy="410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57525" marR="0" lvl="0" indent="-88194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400"/>
              <a:buFont typeface="Trebuchet MS"/>
              <a:buChar char="•"/>
              <a:defRPr sz="2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892519" marR="0" lvl="1" indent="-116416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Trebuchet MS"/>
              <a:buChar char="•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95223" marR="0" lvl="2" indent="-68790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Trebuchet MS"/>
              <a:buChar char="•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972008" marR="0" lvl="3" indent="-137582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353004" marR="0" lvl="4" indent="-137582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860999" marR="0" lvl="5" indent="-13758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368994" marR="0" lvl="6" indent="-13758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876989" marR="0" lvl="7" indent="-13758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384984" marR="0" lvl="8" indent="-13758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2"/>
          </p:nvPr>
        </p:nvSpPr>
        <p:spPr>
          <a:xfrm>
            <a:off x="6143767" y="2346291"/>
            <a:ext cx="5494513" cy="410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57525" marR="0" lvl="0" indent="-88194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400"/>
              <a:buFont typeface="Trebuchet MS"/>
              <a:buChar char="•"/>
              <a:defRPr sz="2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892519" marR="0" lvl="1" indent="-116416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Trebuchet MS"/>
              <a:buChar char="•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95223" marR="0" lvl="2" indent="-68790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Trebuchet MS"/>
              <a:buChar char="•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972008" marR="0" lvl="3" indent="-137582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353004" marR="0" lvl="4" indent="-137582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860999" marR="0" lvl="5" indent="-13758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368994" marR="0" lvl="6" indent="-13758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876989" marR="0" lvl="7" indent="-13758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384984" marR="0" lvl="8" indent="-13758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3"/>
          </p:nvPr>
        </p:nvSpPr>
        <p:spPr>
          <a:xfrm>
            <a:off x="553720" y="1311743"/>
            <a:ext cx="11084560" cy="58384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Trebuchet MS"/>
              <a:buNone/>
              <a:defRPr sz="26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634994" marR="0" lvl="1" indent="0" algn="ctr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210016" marR="0" lvl="2" indent="-10583" algn="ctr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18011" marR="0" lvl="3" indent="-10583" algn="ctr" rtl="0"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99007" marR="0" lvl="4" indent="-10583" algn="ctr" rtl="0"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860999" marR="0" lvl="5" indent="-123471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368994" marR="0" lvl="6" indent="-123471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876989" marR="0" lvl="7" indent="-123471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384984" marR="0" lvl="8" indent="-123471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72973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Video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1726108" y="5947368"/>
            <a:ext cx="8739784" cy="41036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22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507995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1599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23985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3198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2" name="Shape 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3635" y="5713473"/>
            <a:ext cx="8384731" cy="1156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516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MO Placehol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553720" y="5743860"/>
            <a:ext cx="11084560" cy="5950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507995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1599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23985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3198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02307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2_Title Slide - Images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13"/>
          <p:cNvPicPr preferRelativeResize="0"/>
          <p:nvPr/>
        </p:nvPicPr>
        <p:blipFill rotWithShape="1">
          <a:blip r:embed="rId2">
            <a:alphaModFix/>
          </a:blip>
          <a:srcRect l="-7771" t="26753" r="64277" b="-168"/>
          <a:stretch/>
        </p:blipFill>
        <p:spPr>
          <a:xfrm>
            <a:off x="0" y="1"/>
            <a:ext cx="12192000" cy="660277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/>
          <p:nvPr/>
        </p:nvSpPr>
        <p:spPr>
          <a:xfrm rot="10800000"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34000">
                <a:schemeClr val="lt1"/>
              </a:gs>
              <a:gs pos="100000">
                <a:srgbClr val="FFFFFF">
                  <a:alpha val="34901"/>
                </a:srgbClr>
              </a:gs>
            </a:gsLst>
            <a:lin ang="3000000" scaled="0"/>
          </a:gra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545526" y="5124779"/>
            <a:ext cx="6730148" cy="41036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222" b="0" i="0" u="none" strike="noStrike" cap="non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634994" marR="0" lvl="1" indent="0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210016" marR="0" lvl="2" indent="-10583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Trebuchet MS"/>
              <a:buNone/>
              <a:defRPr sz="1778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972008" marR="0" lvl="3" indent="-123471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353004" marR="0" lvl="4" indent="-123471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860999" marR="0" lvl="5" indent="-123471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368994" marR="0" lvl="6" indent="-123471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876989" marR="0" lvl="7" indent="-123471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384984" marR="0" lvl="8" indent="-123471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545526" y="3816232"/>
            <a:ext cx="6730148" cy="109206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89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507995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1599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23985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3198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7" name="Shape 17"/>
          <p:cNvCxnSpPr/>
          <p:nvPr/>
        </p:nvCxnSpPr>
        <p:spPr>
          <a:xfrm>
            <a:off x="648153" y="4989989"/>
            <a:ext cx="6063077" cy="0"/>
          </a:xfrm>
          <a:prstGeom prst="straightConnector1">
            <a:avLst/>
          </a:prstGeom>
          <a:noFill/>
          <a:ln w="9525" cap="rnd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" name="Shape 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153" y="536956"/>
            <a:ext cx="2538434" cy="8894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84989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62381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losing Slide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Shape 55"/>
          <p:cNvPicPr preferRelativeResize="0"/>
          <p:nvPr/>
        </p:nvPicPr>
        <p:blipFill rotWithShape="1">
          <a:blip r:embed="rId2">
            <a:alphaModFix/>
          </a:blip>
          <a:srcRect l="-7771" t="26753" r="64277" b="-168"/>
          <a:stretch/>
        </p:blipFill>
        <p:spPr>
          <a:xfrm>
            <a:off x="0" y="1"/>
            <a:ext cx="12192000" cy="660277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/>
          <p:nvPr/>
        </p:nvSpPr>
        <p:spPr>
          <a:xfrm rot="10800000"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34000">
                <a:schemeClr val="lt1"/>
              </a:gs>
              <a:gs pos="100000">
                <a:srgbClr val="FFFFFF">
                  <a:alpha val="34901"/>
                </a:srgbClr>
              </a:gs>
            </a:gsLst>
            <a:lin ang="3000000" scaled="0"/>
          </a:gra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Shape 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152" y="4336019"/>
            <a:ext cx="3592064" cy="125860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/>
          <p:nvPr/>
        </p:nvSpPr>
        <p:spPr>
          <a:xfrm>
            <a:off x="535168" y="5731778"/>
            <a:ext cx="3047000" cy="410333"/>
          </a:xfrm>
          <a:prstGeom prst="rect">
            <a:avLst/>
          </a:prstGeom>
          <a:noFill/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22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www.nvidia.com/dli</a:t>
            </a:r>
          </a:p>
        </p:txBody>
      </p:sp>
    </p:spTree>
    <p:extLst>
      <p:ext uri="{BB962C8B-B14F-4D97-AF65-F5344CB8AC3E}">
        <p14:creationId xmlns:p14="http://schemas.microsoft.com/office/powerpoint/2010/main" val="2516656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19C28-BC2E-4E16-845C-979534366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8699B-DAC3-4602-A241-C7AA2E805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7CE72-4172-46AF-B7B8-3BBD2FA5D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E4FD-4D4A-4E8E-8B02-A3C6CA76CCCB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CFFA7-6EC1-400D-ADF6-C70E17907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81114-667F-40CE-A0AB-350B239B3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78708-2B08-4792-9425-BEDB81049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6862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1938D-15C3-419F-8CC6-67D76F214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413F5-6421-4B48-89B5-24DEF3BC4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94B2F-1C96-4869-839D-1A612ABD8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E4FD-4D4A-4E8E-8B02-A3C6CA76CCCB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4E73B6-264D-436C-B7FB-0C4B353B0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2BA67-F2EF-4FD1-996A-F1F91D99F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78708-2B08-4792-9425-BEDB81049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2280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5FC3A-BD4A-471F-8254-FBF30F100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BFE01-2A19-4294-AFED-F93868227A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DC63E9-CB9A-45F9-B0EA-DA85329443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55A57B-6EEF-4FD8-BDBF-30D411F4A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E4FD-4D4A-4E8E-8B02-A3C6CA76CCCB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15D63D-FAC7-4D6D-B7C0-60DEAD048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297E03-D000-4960-8DA4-E9670092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78708-2B08-4792-9425-BEDB81049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3578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6FDE4-D966-4264-BC10-B830C187C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309A51-F40A-41A7-AED0-9224D6F4A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BA493E-4556-4F26-80B6-C1558E8B94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B3B9A2-15DC-4B0D-94F7-4AE8114F48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2C0899-77F8-49BD-A19F-BC8558D8B8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D583DD-33CE-4EE2-817E-60FAAC0D7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E4FD-4D4A-4E8E-8B02-A3C6CA76CCCB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ACD236-7717-4991-A0C5-FF24DFC97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53AFD9-EC25-464A-8A94-002786876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78708-2B08-4792-9425-BEDB81049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4504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19D04-D959-4669-8AAE-F42A8ECB4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B48A68-DFC0-4C22-A411-ED5EAAB1A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E4FD-4D4A-4E8E-8B02-A3C6CA76CCCB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6AE1B9-1CD4-471D-9028-2F19E0C8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EB8E28-CFBC-4DFB-8124-5DED80694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78708-2B08-4792-9425-BEDB81049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020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22F106-BACF-43E1-8124-C12AC0CE9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E4FD-4D4A-4E8E-8B02-A3C6CA76CCCB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D67A20-6C65-4627-85E3-571499450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340E2-7237-4943-8954-F997C4F72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78708-2B08-4792-9425-BEDB81049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8092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13124-BE50-429E-BCB2-0892F8401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1DFD2-6205-4E26-9F0C-8C57CB73B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A8EA05-D704-4C67-9155-99D8EB5ECB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9444D0-8DEE-4776-89D8-6E46DDF0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E4FD-4D4A-4E8E-8B02-A3C6CA76CCCB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9A1874-9E0C-4D20-8A45-AA24CECB7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0B87A-6B32-4836-AC5F-31F209142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78708-2B08-4792-9425-BEDB81049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5137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5F9EC-E716-4141-969C-27D1602A4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33B3BF-5F83-4C48-BEA3-8507524C27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98D7C5-F12B-4498-9082-44F6CA20C9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1CFDC-B872-4317-80B6-1366210FC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E4FD-4D4A-4E8E-8B02-A3C6CA76CCCB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166ED6-839D-420E-AEB5-87099C0AD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5C9B67-D309-4302-8F3B-F2A8EF9BF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78708-2B08-4792-9425-BEDB81049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0723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F85320-0C00-4D8A-B9BE-347AC59C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ABC40-102A-429F-AE11-36ADC2383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16D12-D9C7-432D-A63A-37DDE3AFBC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EE4FD-4D4A-4E8E-8B02-A3C6CA76CCCB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340E6-1682-4468-9AB0-0A6C2EFFA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041AC-2DD6-450C-A213-6F8514ED4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78708-2B08-4792-9425-BEDB81049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3054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title"/>
          </p:nvPr>
        </p:nvSpPr>
        <p:spPr>
          <a:xfrm>
            <a:off x="555271" y="726147"/>
            <a:ext cx="11081461" cy="6565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574892" y="2224853"/>
            <a:ext cx="11054368" cy="434227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500" marR="0" lvl="1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4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25" marR="0" lvl="2" indent="-9525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4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74825" marR="0" lvl="3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7725" marR="0" lvl="4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pic>
        <p:nvPicPr>
          <p:cNvPr id="11" name="Shape 1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256464" y="6428244"/>
            <a:ext cx="645209" cy="2292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070467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70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9W_6W5-c1cfuP8Y88TzhIaFaBy7MDCOOMWhfOvAPZFw/edit?tab=t.0" TargetMode="External"/><Relationship Id="rId2" Type="http://schemas.openxmlformats.org/officeDocument/2006/relationships/hyperlink" Target="https://github.com/hsf-india-december2024" TargetMode="Externa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cuda-zone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courses.nvidia.com/courses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arge white building with domes and trees reflected in water&#10;&#10;Description automatically generated">
            <a:extLst>
              <a:ext uri="{FF2B5EF4-FFF2-40B4-BE49-F238E27FC236}">
                <a16:creationId xmlns:a16="http://schemas.microsoft.com/office/drawing/2014/main" id="{06B35A31-9A4C-EA85-7087-9823839A53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3" b="7773"/>
          <a:stretch/>
        </p:blipFill>
        <p:spPr>
          <a:xfrm>
            <a:off x="2537166" y="1571026"/>
            <a:ext cx="7239639" cy="4048270"/>
          </a:xfrm>
          <a:prstGeom prst="rect">
            <a:avLst/>
          </a:prstGeom>
        </p:spPr>
      </p:pic>
      <p:sp>
        <p:nvSpPr>
          <p:cNvPr id="210" name="Google Shape;210;p38"/>
          <p:cNvSpPr txBox="1">
            <a:spLocks noGrp="1"/>
          </p:cNvSpPr>
          <p:nvPr>
            <p:ph type="ctrTitle"/>
          </p:nvPr>
        </p:nvSpPr>
        <p:spPr>
          <a:xfrm>
            <a:off x="82556" y="64079"/>
            <a:ext cx="12026886" cy="137989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sz="2800" dirty="0">
                <a:solidFill>
                  <a:srgbClr val="000000"/>
                </a:solidFill>
                <a:latin typeface="Georgia" panose="02040502050405020303" pitchFamily="18" charset="0"/>
              </a:rPr>
              <a:t>Scientific Computing Workshop for High Energy Physics and Tomography</a:t>
            </a:r>
            <a:br>
              <a:rPr lang="en-IN" sz="3600" dirty="0">
                <a:solidFill>
                  <a:srgbClr val="000000"/>
                </a:solidFill>
                <a:latin typeface="Georgia" panose="02040502050405020303" pitchFamily="18" charset="0"/>
              </a:rPr>
            </a:br>
            <a:r>
              <a:rPr lang="en-IN" sz="2800" b="1" dirty="0">
                <a:solidFill>
                  <a:srgbClr val="000000"/>
                </a:solidFill>
                <a:latin typeface="Georgia" panose="02040502050405020303" pitchFamily="18" charset="0"/>
              </a:rPr>
              <a:t>Introduction to parallel programming</a:t>
            </a:r>
            <a:endParaRPr lang="en-IN" sz="3600" b="1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  <p:sp>
        <p:nvSpPr>
          <p:cNvPr id="211" name="Google Shape;211;p38"/>
          <p:cNvSpPr txBox="1">
            <a:spLocks noGrp="1"/>
          </p:cNvSpPr>
          <p:nvPr>
            <p:ph type="subTitle" idx="1"/>
          </p:nvPr>
        </p:nvSpPr>
        <p:spPr>
          <a:xfrm>
            <a:off x="591059" y="5746346"/>
            <a:ext cx="11360800" cy="10475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60000"/>
              </a:lnSpc>
              <a:spcBef>
                <a:spcPts val="0"/>
              </a:spcBef>
              <a:buSzPct val="47222"/>
            </a:pPr>
            <a:r>
              <a:rPr lang="en" sz="2800" b="1" u="sng" dirty="0">
                <a:latin typeface="Georgia" panose="02040502050405020303" pitchFamily="18" charset="0"/>
                <a:ea typeface="Georgia"/>
                <a:cs typeface="Georgia"/>
                <a:sym typeface="Georgia"/>
              </a:rPr>
              <a:t>Brij Kishor Jashal</a:t>
            </a:r>
            <a:endParaRPr lang="en" sz="2800" b="1" u="sng" dirty="0">
              <a:latin typeface="Georgia" panose="02040502050405020303" pitchFamily="18" charset="0"/>
              <a:ea typeface="Georgia"/>
              <a:cs typeface="Georgia"/>
            </a:endParaRPr>
          </a:p>
          <a:p>
            <a:pPr>
              <a:lnSpc>
                <a:spcPct val="60000"/>
              </a:lnSpc>
              <a:spcBef>
                <a:spcPts val="0"/>
              </a:spcBef>
            </a:pPr>
            <a:endParaRPr lang="en-IN" sz="2800" b="1" dirty="0">
              <a:latin typeface="Georgia" panose="02040502050405020303" pitchFamily="18" charset="0"/>
              <a:ea typeface="Georgia"/>
              <a:cs typeface="Calibri"/>
            </a:endParaRPr>
          </a:p>
          <a:p>
            <a:pPr>
              <a:lnSpc>
                <a:spcPct val="60000"/>
              </a:lnSpc>
              <a:spcBef>
                <a:spcPts val="0"/>
              </a:spcBef>
              <a:buSzPct val="46750"/>
            </a:pPr>
            <a:r>
              <a:rPr lang="en-IN" sz="2800" dirty="0">
                <a:latin typeface="Georgia" panose="02040502050405020303" pitchFamily="18" charset="0"/>
                <a:ea typeface="Calibri"/>
                <a:cs typeface="Calibri"/>
              </a:rPr>
              <a:t>Rutherford Appleton Lab, 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0BF5B3-3377-3321-05FE-406AC3135671}"/>
              </a:ext>
            </a:extLst>
          </p:cNvPr>
          <p:cNvSpPr txBox="1"/>
          <p:nvPr/>
        </p:nvSpPr>
        <p:spPr>
          <a:xfrm rot="19973286">
            <a:off x="2509058" y="1736101"/>
            <a:ext cx="2936945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ea typeface="Calibri"/>
                <a:cs typeface="Calibri"/>
              </a:rPr>
              <a:t>Session 1&amp;2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E68BEF-0BD5-E446-D219-C8DFEDC209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3296" r="81897" b="-728"/>
          <a:stretch/>
        </p:blipFill>
        <p:spPr>
          <a:xfrm>
            <a:off x="9676806" y="754029"/>
            <a:ext cx="2371162" cy="6899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defTabSz="1015990"/>
            <a:r>
              <a:rPr lang="en-US" sz="4000" kern="0">
                <a:solidFill>
                  <a:schemeClr val="bg1"/>
                </a:solidFill>
                <a:ea typeface="Arial"/>
                <a:cs typeface="Arial"/>
                <a:sym typeface="Arial"/>
              </a:rPr>
              <a:t>Parallel computing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F15215-4E8F-4D00-B6DC-862066A6BCC7}"/>
              </a:ext>
            </a:extLst>
          </p:cNvPr>
          <p:cNvSpPr/>
          <p:nvPr/>
        </p:nvSpPr>
        <p:spPr>
          <a:xfrm>
            <a:off x="278621" y="971034"/>
            <a:ext cx="29578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15990"/>
            <a:r>
              <a:rPr lang="en-US" sz="2400" kern="0">
                <a:solidFill>
                  <a:schemeClr val="bg2"/>
                </a:solidFill>
                <a:ea typeface="Arial"/>
                <a:cs typeface="Arial"/>
                <a:sym typeface="Arial"/>
              </a:rPr>
              <a:t>Types of Parallelism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279289-3A68-4C07-89B3-3B5FC40E4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160" y="1172328"/>
            <a:ext cx="4752340" cy="534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96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defTabSz="1015990"/>
            <a:r>
              <a:rPr lang="en-US" sz="4000" kern="0">
                <a:solidFill>
                  <a:schemeClr val="bg1"/>
                </a:solidFill>
                <a:ea typeface="Arial"/>
                <a:cs typeface="Arial"/>
                <a:sym typeface="Arial"/>
              </a:rPr>
              <a:t>Parallel computing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F15215-4E8F-4D00-B6DC-862066A6BCC7}"/>
              </a:ext>
            </a:extLst>
          </p:cNvPr>
          <p:cNvSpPr/>
          <p:nvPr/>
        </p:nvSpPr>
        <p:spPr>
          <a:xfrm>
            <a:off x="278621" y="971034"/>
            <a:ext cx="29578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15990"/>
            <a:r>
              <a:rPr lang="en-US" sz="2400" kern="0">
                <a:solidFill>
                  <a:schemeClr val="bg2"/>
                </a:solidFill>
                <a:ea typeface="Arial"/>
                <a:cs typeface="Arial"/>
                <a:sym typeface="Arial"/>
              </a:rPr>
              <a:t>Types of Parallelism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694302-06C8-4C78-BCBF-B1A339DFB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4624"/>
            <a:ext cx="12192000" cy="486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869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96">
            <a:extLst>
              <a:ext uri="{FF2B5EF4-FFF2-40B4-BE49-F238E27FC236}">
                <a16:creationId xmlns:a16="http://schemas.microsoft.com/office/drawing/2014/main" id="{4370E851-DFFA-CD9C-5C5E-98ACF517CAAC}"/>
              </a:ext>
            </a:extLst>
          </p:cNvPr>
          <p:cNvSpPr/>
          <p:nvPr/>
        </p:nvSpPr>
        <p:spPr>
          <a:xfrm>
            <a:off x="1" y="0"/>
            <a:ext cx="12191999" cy="69145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lvl="1" defTabSz="1015990">
              <a:lnSpc>
                <a:spcPct val="150000"/>
              </a:lnSpc>
            </a:pPr>
            <a:r>
              <a:rPr lang="en-US" sz="3200" kern="0">
                <a:solidFill>
                  <a:schemeClr val="bg1"/>
                </a:solidFill>
                <a:ea typeface="Arial"/>
                <a:cs typeface="Arial"/>
                <a:sym typeface="Arial"/>
              </a:rPr>
              <a:t>Hardware architectures and GPGPUs </a:t>
            </a:r>
          </a:p>
        </p:txBody>
      </p:sp>
    </p:spTree>
    <p:extLst>
      <p:ext uri="{BB962C8B-B14F-4D97-AF65-F5344CB8AC3E}">
        <p14:creationId xmlns:p14="http://schemas.microsoft.com/office/powerpoint/2010/main" val="3372670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lvl="1" defTabSz="1015990">
              <a:lnSpc>
                <a:spcPct val="150000"/>
              </a:lnSpc>
            </a:pPr>
            <a:r>
              <a:rPr lang="en-US" sz="3200" kern="0">
                <a:solidFill>
                  <a:schemeClr val="bg1"/>
                </a:solidFill>
                <a:ea typeface="Arial"/>
                <a:cs typeface="Arial"/>
                <a:sym typeface="Arial"/>
              </a:rPr>
              <a:t>Hardware architectures and GPGPUs </a:t>
            </a:r>
          </a:p>
        </p:txBody>
      </p:sp>
      <p:pic>
        <p:nvPicPr>
          <p:cNvPr id="3" name="Picture 2" descr="https://lh4.googleusercontent.com/xkzPV_HhmarAuLArmy6GX0Tu7zlNwEgn4ZDNNH2EOzX6zKb8JjkvPG0I_67Yoy_pzUPH7OcSWrHGh6JDReBql2AyqjPyzjdVj8Xj_JVvdRn1VlLFfS8wKBrTs2Q4sKl7QUypykt1MEPHCK8YGnKebA=s2048">
            <a:extLst>
              <a:ext uri="{FF2B5EF4-FFF2-40B4-BE49-F238E27FC236}">
                <a16:creationId xmlns:a16="http://schemas.microsoft.com/office/drawing/2014/main" id="{18FE82A4-CF72-4615-AC0C-95F10DA21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114" y="1326726"/>
            <a:ext cx="8606246" cy="502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987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lvl="1" defTabSz="1015990">
              <a:lnSpc>
                <a:spcPct val="150000"/>
              </a:lnSpc>
            </a:pPr>
            <a:r>
              <a:rPr lang="en-US" sz="3200" kern="0">
                <a:solidFill>
                  <a:schemeClr val="bg1"/>
                </a:solidFill>
                <a:ea typeface="Arial"/>
                <a:cs typeface="Arial"/>
                <a:sym typeface="Arial"/>
              </a:rPr>
              <a:t>Hardware architectures and GPGPUs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7D4638-32F0-4692-87F1-2D37B15CA9E8}"/>
              </a:ext>
            </a:extLst>
          </p:cNvPr>
          <p:cNvSpPr/>
          <p:nvPr/>
        </p:nvSpPr>
        <p:spPr>
          <a:xfrm>
            <a:off x="446023" y="879509"/>
            <a:ext cx="11401419" cy="292387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2900" b="0" i="0" u="none" strike="noStrike" baseline="0" dirty="0">
                <a:solidFill>
                  <a:srgbClr val="76B800"/>
                </a:solidFill>
                <a:latin typeface="Arial"/>
                <a:cs typeface="Arial"/>
              </a:rPr>
              <a:t>What is the GPU?</a:t>
            </a:r>
          </a:p>
          <a:p>
            <a:endParaRPr lang="en-IN" sz="2900" dirty="0">
              <a:solidFill>
                <a:srgbClr val="76B800"/>
              </a:solidFill>
              <a:latin typeface="Arial"/>
              <a:cs typeface="Arial"/>
            </a:endParaRPr>
          </a:p>
          <a:p>
            <a:r>
              <a:rPr lang="en-IN" dirty="0">
                <a:solidFill>
                  <a:srgbClr val="6E6E6E"/>
                </a:solidFill>
                <a:latin typeface="Arial"/>
                <a:cs typeface="Arial"/>
              </a:rPr>
              <a:t>– </a:t>
            </a:r>
            <a:r>
              <a:rPr lang="en-IN" dirty="0">
                <a:solidFill>
                  <a:srgbClr val="C00000"/>
                </a:solidFill>
                <a:latin typeface="Arial"/>
                <a:cs typeface="Arial"/>
              </a:rPr>
              <a:t>G</a:t>
            </a:r>
            <a:r>
              <a:rPr lang="en-IN" dirty="0">
                <a:solidFill>
                  <a:srgbClr val="6E6E6E"/>
                </a:solidFill>
                <a:latin typeface="Arial"/>
                <a:cs typeface="Arial"/>
              </a:rPr>
              <a:t>raphics </a:t>
            </a:r>
            <a:r>
              <a:rPr lang="en-IN" dirty="0">
                <a:solidFill>
                  <a:srgbClr val="C00000"/>
                </a:solidFill>
                <a:latin typeface="Arial"/>
                <a:cs typeface="Arial"/>
              </a:rPr>
              <a:t>P</a:t>
            </a:r>
            <a:r>
              <a:rPr lang="en-IN" dirty="0">
                <a:solidFill>
                  <a:srgbClr val="6E6E6E"/>
                </a:solidFill>
                <a:latin typeface="Arial"/>
                <a:cs typeface="Arial"/>
              </a:rPr>
              <a:t>rocessing </a:t>
            </a:r>
            <a:r>
              <a:rPr lang="en-IN" dirty="0">
                <a:solidFill>
                  <a:srgbClr val="C00000"/>
                </a:solidFill>
                <a:latin typeface="Arial"/>
                <a:cs typeface="Arial"/>
              </a:rPr>
              <a:t>U</a:t>
            </a:r>
            <a:r>
              <a:rPr lang="en-IN" dirty="0">
                <a:solidFill>
                  <a:srgbClr val="6E6E6E"/>
                </a:solidFill>
                <a:latin typeface="Arial"/>
                <a:cs typeface="Arial"/>
              </a:rPr>
              <a:t>nit.</a:t>
            </a:r>
          </a:p>
          <a:p>
            <a:endParaRPr lang="en-IN" dirty="0">
              <a:solidFill>
                <a:srgbClr val="6E6E6E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6E6E6E"/>
                </a:solidFill>
                <a:latin typeface="Arial" panose="020B0604020202020204" pitchFamily="34" charset="0"/>
              </a:rPr>
              <a:t>– The processor inside the </a:t>
            </a:r>
            <a:r>
              <a:rPr lang="en-US" b="1" dirty="0">
                <a:solidFill>
                  <a:srgbClr val="76B800"/>
                </a:solidFill>
                <a:latin typeface="Arial" panose="020B0604020202020204" pitchFamily="34" charset="0"/>
              </a:rPr>
              <a:t>graphics cards </a:t>
            </a:r>
            <a:r>
              <a:rPr lang="en-US" dirty="0">
                <a:solidFill>
                  <a:srgbClr val="6E6E6E"/>
                </a:solidFill>
                <a:latin typeface="Arial" panose="020B0604020202020204" pitchFamily="34" charset="0"/>
              </a:rPr>
              <a:t>was purpose-specific for graphics only.</a:t>
            </a:r>
          </a:p>
          <a:p>
            <a:endParaRPr lang="en-US" dirty="0">
              <a:solidFill>
                <a:srgbClr val="6E6E6E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6E6E6E"/>
                </a:solidFill>
                <a:latin typeface="Arial" panose="020B0604020202020204" pitchFamily="34" charset="0"/>
              </a:rPr>
              <a:t>– </a:t>
            </a:r>
            <a:r>
              <a:rPr lang="en-US" b="1" dirty="0">
                <a:solidFill>
                  <a:srgbClr val="F96200"/>
                </a:solidFill>
                <a:latin typeface="Arial" panose="020B0604020202020204" pitchFamily="34" charset="0"/>
              </a:rPr>
              <a:t>GPGPU</a:t>
            </a:r>
            <a:r>
              <a:rPr lang="en-US" dirty="0">
                <a:solidFill>
                  <a:srgbClr val="6E6E6E"/>
                </a:solidFill>
                <a:latin typeface="Arial" panose="020B0604020202020204" pitchFamily="34" charset="0"/>
              </a:rPr>
              <a:t>: Programming techniques to enable the GPU as a parallel co-processor.</a:t>
            </a:r>
          </a:p>
          <a:p>
            <a:endParaRPr lang="en-US" dirty="0">
              <a:solidFill>
                <a:srgbClr val="6E6E6E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6E6E6E"/>
                </a:solidFill>
                <a:latin typeface="Arial"/>
                <a:cs typeface="Arial"/>
              </a:rPr>
              <a:t>– Currently: Intuitive programming and high amount of resources (e.g. over 16000 </a:t>
            </a:r>
            <a:r>
              <a:rPr lang="en-US" dirty="0" err="1">
                <a:solidFill>
                  <a:srgbClr val="6E6E6E"/>
                </a:solidFill>
                <a:latin typeface="Arial"/>
                <a:cs typeface="Arial"/>
              </a:rPr>
              <a:t>cuda</a:t>
            </a:r>
            <a:r>
              <a:rPr lang="en-US" dirty="0">
                <a:solidFill>
                  <a:srgbClr val="6E6E6E"/>
                </a:solidFill>
                <a:latin typeface="Arial"/>
                <a:cs typeface="Arial"/>
              </a:rPr>
              <a:t> cores in RTX4090).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06E58A-AAF3-4F76-938A-7F50ED550D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52" b="41725"/>
          <a:stretch/>
        </p:blipFill>
        <p:spPr>
          <a:xfrm>
            <a:off x="1737360" y="4229002"/>
            <a:ext cx="3546088" cy="26152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2758C4-34D1-4E70-8FE0-7C5CA35F88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9" t="58275" b="1"/>
          <a:stretch/>
        </p:blipFill>
        <p:spPr>
          <a:xfrm>
            <a:off x="6096000" y="3982755"/>
            <a:ext cx="3941956" cy="28614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AAC8D7-D906-840B-2D4E-56F185D3821F}"/>
              </a:ext>
            </a:extLst>
          </p:cNvPr>
          <p:cNvSpPr txBox="1"/>
          <p:nvPr/>
        </p:nvSpPr>
        <p:spPr>
          <a:xfrm>
            <a:off x="9191802" y="53809"/>
            <a:ext cx="30001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  <a:lumOff val="25000"/>
                  </a:schemeClr>
                </a:solidFill>
              </a:rPr>
              <a:t>https://en.wikipedia.org/wiki/Graphics_processing_unit</a:t>
            </a:r>
          </a:p>
        </p:txBody>
      </p:sp>
    </p:spTree>
    <p:extLst>
      <p:ext uri="{BB962C8B-B14F-4D97-AF65-F5344CB8AC3E}">
        <p14:creationId xmlns:p14="http://schemas.microsoft.com/office/powerpoint/2010/main" val="4270884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lvl="1" defTabSz="1015990">
              <a:lnSpc>
                <a:spcPct val="150000"/>
              </a:lnSpc>
            </a:pPr>
            <a:r>
              <a:rPr lang="en-US" sz="3200" kern="0">
                <a:solidFill>
                  <a:schemeClr val="bg1"/>
                </a:solidFill>
                <a:ea typeface="Arial"/>
                <a:cs typeface="Arial"/>
                <a:sym typeface="Arial"/>
              </a:rPr>
              <a:t>Hardware architectures and GPGPUs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C42728-85EE-4823-BFD3-DC0879A64A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13" r="7638"/>
          <a:stretch/>
        </p:blipFill>
        <p:spPr>
          <a:xfrm>
            <a:off x="731520" y="1051696"/>
            <a:ext cx="10972800" cy="57515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9E73C7-5EB9-471C-9621-7B914CDCF752}"/>
              </a:ext>
            </a:extLst>
          </p:cNvPr>
          <p:cNvSpPr txBox="1"/>
          <p:nvPr/>
        </p:nvSpPr>
        <p:spPr>
          <a:xfrm>
            <a:off x="8022336" y="1238006"/>
            <a:ext cx="3438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>
                <a:solidFill>
                  <a:schemeClr val="bg1"/>
                </a:solidFill>
              </a:rPr>
              <a:t>Upto 96 Zen cores</a:t>
            </a:r>
          </a:p>
        </p:txBody>
      </p:sp>
    </p:spTree>
    <p:extLst>
      <p:ext uri="{BB962C8B-B14F-4D97-AF65-F5344CB8AC3E}">
        <p14:creationId xmlns:p14="http://schemas.microsoft.com/office/powerpoint/2010/main" val="1262069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lvl="1" defTabSz="1015990">
              <a:lnSpc>
                <a:spcPct val="150000"/>
              </a:lnSpc>
            </a:pPr>
            <a:r>
              <a:rPr lang="en-US" sz="3200" kern="0">
                <a:solidFill>
                  <a:schemeClr val="bg1"/>
                </a:solidFill>
                <a:ea typeface="Arial"/>
                <a:cs typeface="Arial"/>
                <a:sym typeface="Arial"/>
              </a:rPr>
              <a:t>Hardware architectures and GPGPUs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545B37-AECD-47DC-B6B1-795D7F8F4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12" y="800926"/>
            <a:ext cx="10674096" cy="59833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EBF1C6-76DA-452C-B882-D3561E037614}"/>
              </a:ext>
            </a:extLst>
          </p:cNvPr>
          <p:cNvSpPr txBox="1"/>
          <p:nvPr/>
        </p:nvSpPr>
        <p:spPr>
          <a:xfrm>
            <a:off x="1871794" y="5369947"/>
            <a:ext cx="824031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4000" b="1">
                <a:solidFill>
                  <a:srgbClr val="FFFF00"/>
                </a:solidFill>
              </a:rPr>
              <a:t>ADA102 - </a:t>
            </a:r>
            <a:r>
              <a:rPr lang="en-IN" sz="4000" b="1" err="1">
                <a:solidFill>
                  <a:srgbClr val="FFFF00"/>
                </a:solidFill>
              </a:rPr>
              <a:t>upto</a:t>
            </a:r>
            <a:r>
              <a:rPr lang="en-IN" sz="4000" b="1">
                <a:solidFill>
                  <a:srgbClr val="FFFF00"/>
                </a:solidFill>
              </a:rPr>
              <a:t> 18,453 </a:t>
            </a:r>
            <a:r>
              <a:rPr lang="en-IN" sz="4000" b="1" err="1">
                <a:solidFill>
                  <a:srgbClr val="FFFF00"/>
                </a:solidFill>
              </a:rPr>
              <a:t>cuda</a:t>
            </a:r>
            <a:r>
              <a:rPr lang="en-IN" sz="4000" b="1">
                <a:solidFill>
                  <a:srgbClr val="FFFF00"/>
                </a:solidFill>
              </a:rPr>
              <a:t> cores</a:t>
            </a:r>
            <a:endParaRPr lang="en-IN" sz="4000">
              <a:solidFill>
                <a:srgbClr val="FFFF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6668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lvl="1" defTabSz="1015990">
              <a:lnSpc>
                <a:spcPct val="150000"/>
              </a:lnSpc>
            </a:pPr>
            <a:endParaRPr lang="en-US" sz="3200" kern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EBF1C6-76DA-452C-B882-D3561E037614}"/>
              </a:ext>
            </a:extLst>
          </p:cNvPr>
          <p:cNvSpPr txBox="1"/>
          <p:nvPr/>
        </p:nvSpPr>
        <p:spPr>
          <a:xfrm>
            <a:off x="4075114" y="6154133"/>
            <a:ext cx="5218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>
                <a:solidFill>
                  <a:schemeClr val="bg1"/>
                </a:solidFill>
              </a:rPr>
              <a:t>Upto 18,453 </a:t>
            </a:r>
            <a:r>
              <a:rPr lang="en-IN" sz="3200" b="1" err="1">
                <a:solidFill>
                  <a:schemeClr val="bg1"/>
                </a:solidFill>
              </a:rPr>
              <a:t>cuda</a:t>
            </a:r>
            <a:r>
              <a:rPr lang="en-IN" sz="3200" b="1">
                <a:solidFill>
                  <a:schemeClr val="bg1"/>
                </a:solidFill>
              </a:rPr>
              <a:t> cores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D260C2-CD82-4552-BAEE-734FE6075103}"/>
              </a:ext>
            </a:extLst>
          </p:cNvPr>
          <p:cNvSpPr/>
          <p:nvPr/>
        </p:nvSpPr>
        <p:spPr>
          <a:xfrm>
            <a:off x="234124" y="84308"/>
            <a:ext cx="35021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  <a:latin typeface="Arial" panose="020B0604020202020204" pitchFamily="34" charset="0"/>
              </a:rPr>
              <a:t>Your GPU (A10)</a:t>
            </a:r>
          </a:p>
        </p:txBody>
      </p:sp>
      <p:pic>
        <p:nvPicPr>
          <p:cNvPr id="3" name="Picture 2" descr="A close-up of a computer chip&#10;&#10;Description automatically generated">
            <a:extLst>
              <a:ext uri="{FF2B5EF4-FFF2-40B4-BE49-F238E27FC236}">
                <a16:creationId xmlns:a16="http://schemas.microsoft.com/office/drawing/2014/main" id="{909C2D95-3B3B-090F-6E29-D756165CB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59" t="14615" r="22805" b="14825"/>
          <a:stretch/>
        </p:blipFill>
        <p:spPr>
          <a:xfrm>
            <a:off x="8308990" y="1919673"/>
            <a:ext cx="3403827" cy="25103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961490-F029-C830-9CB3-6D15D97FF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947" y="1019449"/>
            <a:ext cx="3568641" cy="542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32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96">
            <a:extLst>
              <a:ext uri="{FF2B5EF4-FFF2-40B4-BE49-F238E27FC236}">
                <a16:creationId xmlns:a16="http://schemas.microsoft.com/office/drawing/2014/main" id="{CB62EB60-29D3-2615-54DC-5F5701747250}"/>
              </a:ext>
            </a:extLst>
          </p:cNvPr>
          <p:cNvSpPr/>
          <p:nvPr/>
        </p:nvSpPr>
        <p:spPr>
          <a:xfrm>
            <a:off x="1" y="0"/>
            <a:ext cx="12191999" cy="688488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defTabSz="1015990"/>
            <a:r>
              <a:rPr lang="en-US" sz="4000" kern="0">
                <a:solidFill>
                  <a:schemeClr val="bg1"/>
                </a:solidFill>
                <a:ea typeface="Arial"/>
                <a:cs typeface="Arial"/>
                <a:sym typeface="Arial"/>
              </a:rPr>
              <a:t>GPU programming</a:t>
            </a:r>
          </a:p>
        </p:txBody>
      </p:sp>
    </p:spTree>
    <p:extLst>
      <p:ext uri="{BB962C8B-B14F-4D97-AF65-F5344CB8AC3E}">
        <p14:creationId xmlns:p14="http://schemas.microsoft.com/office/powerpoint/2010/main" val="2529132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defTabSz="1015990"/>
            <a:r>
              <a:rPr lang="en-US" sz="4000" kern="0">
                <a:solidFill>
                  <a:schemeClr val="bg1"/>
                </a:solidFill>
                <a:ea typeface="Arial"/>
                <a:cs typeface="Arial"/>
                <a:sym typeface="Arial"/>
              </a:rPr>
              <a:t>GPU programming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47D9EA5-15D4-4563-8B30-8C85927B4635}"/>
              </a:ext>
            </a:extLst>
          </p:cNvPr>
          <p:cNvSpPr/>
          <p:nvPr/>
        </p:nvSpPr>
        <p:spPr>
          <a:xfrm>
            <a:off x="749808" y="1609344"/>
            <a:ext cx="1095451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>
                <a:solidFill>
                  <a:srgbClr val="76B800"/>
                </a:solidFill>
                <a:latin typeface="Arial" panose="020B0604020202020204" pitchFamily="34" charset="0"/>
              </a:rPr>
              <a:t>Single Instruction Multiple Data (</a:t>
            </a:r>
            <a:r>
              <a:rPr lang="en-IN" sz="3200" b="0" i="0" u="none" strike="noStrike" baseline="0">
                <a:solidFill>
                  <a:srgbClr val="76B800"/>
                </a:solidFill>
                <a:latin typeface="Arial" panose="020B0604020202020204" pitchFamily="34" charset="0"/>
              </a:rPr>
              <a:t>SIMD) processors</a:t>
            </a:r>
          </a:p>
          <a:p>
            <a:endParaRPr lang="en-IN" sz="3200" b="0" i="0" u="none" strike="noStrike" baseline="0">
              <a:solidFill>
                <a:srgbClr val="76B800"/>
              </a:solidFill>
              <a:latin typeface="Arial" panose="020B0604020202020204" pitchFamily="34" charset="0"/>
            </a:endParaRPr>
          </a:p>
          <a:p>
            <a:r>
              <a:rPr lang="en-IN" sz="3200" b="0" i="0" u="none" strike="noStrike" baseline="0">
                <a:solidFill>
                  <a:srgbClr val="6E6E6E"/>
                </a:solidFill>
                <a:latin typeface="Arial" panose="020B0604020202020204" pitchFamily="34" charset="0"/>
              </a:rPr>
              <a:t>–Massive </a:t>
            </a:r>
            <a:r>
              <a:rPr lang="en-IN" sz="3200" b="1" i="0" u="none" strike="noStrike" baseline="0">
                <a:solidFill>
                  <a:srgbClr val="F96200"/>
                </a:solidFill>
                <a:latin typeface="Arial" panose="020B0604020202020204" pitchFamily="34" charset="0"/>
              </a:rPr>
              <a:t>data </a:t>
            </a:r>
            <a:r>
              <a:rPr lang="en-IN" sz="3200" b="0" i="0" u="none" strike="noStrike" baseline="0">
                <a:solidFill>
                  <a:srgbClr val="6E6E6E"/>
                </a:solidFill>
                <a:latin typeface="Arial" panose="020B0604020202020204" pitchFamily="34" charset="0"/>
              </a:rPr>
              <a:t>parallelism: </a:t>
            </a:r>
          </a:p>
          <a:p>
            <a:endParaRPr lang="en-IN" sz="3200" b="0" i="0" u="none" strike="noStrike" baseline="0">
              <a:solidFill>
                <a:srgbClr val="6E6E6E"/>
              </a:solidFill>
              <a:latin typeface="Arial" panose="020B0604020202020204" pitchFamily="34" charset="0"/>
            </a:endParaRPr>
          </a:p>
          <a:p>
            <a:r>
              <a:rPr lang="en-IN" sz="3200">
                <a:solidFill>
                  <a:srgbClr val="6E6E6E"/>
                </a:solidFill>
                <a:latin typeface="Arial" panose="020B0604020202020204" pitchFamily="34" charset="0"/>
              </a:rPr>
              <a:t>–Huge amount of threads processing simultaneously the same instruction over different data.</a:t>
            </a:r>
          </a:p>
        </p:txBody>
      </p:sp>
    </p:spTree>
    <p:extLst>
      <p:ext uri="{BB962C8B-B14F-4D97-AF65-F5344CB8AC3E}">
        <p14:creationId xmlns:p14="http://schemas.microsoft.com/office/powerpoint/2010/main" val="2538459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5CBABE-96D6-CBD7-7CED-EE97E9B24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11" y="0"/>
            <a:ext cx="11757661" cy="682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531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defTabSz="1015990"/>
            <a:r>
              <a:rPr lang="en-US" sz="4000" kern="0">
                <a:solidFill>
                  <a:schemeClr val="bg1"/>
                </a:solidFill>
                <a:ea typeface="Arial"/>
                <a:cs typeface="Arial"/>
                <a:sym typeface="Arial"/>
              </a:rPr>
              <a:t>GPU programming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44F513-7705-42AA-972E-68EC92DC27E0}"/>
              </a:ext>
            </a:extLst>
          </p:cNvPr>
          <p:cNvSpPr/>
          <p:nvPr/>
        </p:nvSpPr>
        <p:spPr>
          <a:xfrm>
            <a:off x="655320" y="817794"/>
            <a:ext cx="10881360" cy="553997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4400" b="0" i="0" u="none" strike="noStrike" baseline="0">
                <a:solidFill>
                  <a:srgbClr val="76B800"/>
                </a:solidFill>
                <a:latin typeface="Arial" panose="020B0604020202020204" pitchFamily="34" charset="0"/>
              </a:rPr>
              <a:t>GPGPU today</a:t>
            </a:r>
          </a:p>
          <a:p>
            <a:r>
              <a:rPr lang="en-IN" sz="2800" b="0" i="0" u="none" strike="noStrike" baseline="0">
                <a:solidFill>
                  <a:srgbClr val="6E6E6E"/>
                </a:solidFill>
                <a:latin typeface="Arial" panose="020B0604020202020204" pitchFamily="34" charset="0"/>
              </a:rPr>
              <a:t>A mature area:</a:t>
            </a:r>
          </a:p>
          <a:p>
            <a:r>
              <a:rPr lang="en-IN">
                <a:solidFill>
                  <a:srgbClr val="6E6E6E"/>
                </a:solidFill>
                <a:latin typeface="Arial" panose="020B0604020202020204" pitchFamily="34" charset="0"/>
              </a:rPr>
              <a:t>– Good software ecosystem</a:t>
            </a:r>
          </a:p>
          <a:p>
            <a:r>
              <a:rPr lang="en-IN">
                <a:solidFill>
                  <a:srgbClr val="6E6E6E"/>
                </a:solidFill>
                <a:latin typeface="Arial" panose="020B0604020202020204" pitchFamily="34" charset="0"/>
              </a:rPr>
              <a:t>– Large support from both industry and developers</a:t>
            </a:r>
          </a:p>
          <a:p>
            <a:r>
              <a:rPr lang="en-IN">
                <a:solidFill>
                  <a:srgbClr val="6E6E6E"/>
                </a:solidFill>
                <a:latin typeface="Arial" panose="020B0604020202020204" pitchFamily="34" charset="0"/>
              </a:rPr>
              <a:t>– Large community</a:t>
            </a:r>
          </a:p>
          <a:p>
            <a:r>
              <a:rPr lang="en-IN">
                <a:solidFill>
                  <a:srgbClr val="6E6E6E"/>
                </a:solidFill>
                <a:latin typeface="Arial" panose="020B0604020202020204" pitchFamily="34" charset="0"/>
              </a:rPr>
              <a:t>– A plethora of research papers</a:t>
            </a:r>
          </a:p>
          <a:p>
            <a:endParaRPr lang="en-IN">
              <a:solidFill>
                <a:srgbClr val="6E6E6E"/>
              </a:solidFill>
              <a:latin typeface="Arial" panose="020B0604020202020204" pitchFamily="34" charset="0"/>
            </a:endParaRPr>
          </a:p>
          <a:p>
            <a:r>
              <a:rPr lang="en-IN" sz="2800" b="0" i="0" u="none" strike="noStrike" baseline="0">
                <a:solidFill>
                  <a:srgbClr val="6E6E6E"/>
                </a:solidFill>
                <a:latin typeface="Arial" panose="020B0604020202020204" pitchFamily="34" charset="0"/>
              </a:rPr>
              <a:t>Your choice:</a:t>
            </a:r>
          </a:p>
          <a:p>
            <a:endParaRPr lang="en-IN">
              <a:solidFill>
                <a:srgbClr val="6E6E6E"/>
              </a:solidFill>
              <a:latin typeface="Arial" panose="020B0604020202020204" pitchFamily="34" charset="0"/>
            </a:endParaRPr>
          </a:p>
          <a:p>
            <a:r>
              <a:rPr lang="en-IN">
                <a:solidFill>
                  <a:srgbClr val="6E6E6E"/>
                </a:solidFill>
                <a:latin typeface="Arial" panose="020B0604020202020204" pitchFamily="34" charset="0"/>
              </a:rPr>
              <a:t>– NVIDIA GPUs: CUDA, OpenCL, </a:t>
            </a:r>
            <a:r>
              <a:rPr lang="en-IN" err="1">
                <a:solidFill>
                  <a:srgbClr val="6E6E6E"/>
                </a:solidFill>
                <a:latin typeface="Arial" panose="020B0604020202020204" pitchFamily="34" charset="0"/>
              </a:rPr>
              <a:t>OpenAcc</a:t>
            </a:r>
            <a:endParaRPr lang="en-IN">
              <a:solidFill>
                <a:srgbClr val="6E6E6E"/>
              </a:solidFill>
              <a:latin typeface="Arial" panose="020B0604020202020204" pitchFamily="34" charset="0"/>
            </a:endParaRPr>
          </a:p>
          <a:p>
            <a:r>
              <a:rPr lang="en-IN">
                <a:solidFill>
                  <a:srgbClr val="6E6E6E"/>
                </a:solidFill>
                <a:latin typeface="Arial" panose="020B0604020202020204" pitchFamily="34" charset="0"/>
              </a:rPr>
              <a:t>– AMD GPUs: OpenCL, HIP</a:t>
            </a:r>
          </a:p>
          <a:p>
            <a:r>
              <a:rPr lang="en-IN">
                <a:solidFill>
                  <a:srgbClr val="6E6E6E"/>
                </a:solidFill>
                <a:latin typeface="Arial" panose="020B0604020202020204" pitchFamily="34" charset="0"/>
              </a:rPr>
              <a:t>– Intel GPUs: OpenCL</a:t>
            </a:r>
          </a:p>
          <a:p>
            <a:endParaRPr lang="en-IN" sz="2800" b="0" i="0" u="none" strike="noStrike" baseline="0">
              <a:solidFill>
                <a:srgbClr val="6E6E6E"/>
              </a:solidFill>
              <a:latin typeface="Arial" panose="020B0604020202020204" pitchFamily="34" charset="0"/>
            </a:endParaRPr>
          </a:p>
          <a:p>
            <a:r>
              <a:rPr lang="en-IN" sz="2800" b="0" i="0" u="none" strike="noStrike" baseline="0">
                <a:solidFill>
                  <a:srgbClr val="6E6E6E"/>
                </a:solidFill>
                <a:latin typeface="Arial" panose="020B0604020202020204" pitchFamily="34" charset="0"/>
              </a:rPr>
              <a:t>In this course we will focus on the most adopted technology: CUDA</a:t>
            </a:r>
          </a:p>
          <a:p>
            <a:endParaRPr lang="en-IN">
              <a:solidFill>
                <a:srgbClr val="6E6E6E"/>
              </a:solidFill>
              <a:latin typeface="Arial" panose="020B0604020202020204" pitchFamily="34" charset="0"/>
            </a:endParaRPr>
          </a:p>
          <a:p>
            <a:r>
              <a:rPr lang="en-IN">
                <a:solidFill>
                  <a:srgbClr val="6E6E6E"/>
                </a:solidFill>
                <a:latin typeface="Arial"/>
                <a:cs typeface="Arial"/>
              </a:rPr>
              <a:t>–Why? Mature software ecosystem as well as hardware </a:t>
            </a:r>
            <a:endParaRPr lang="en-IN" i="1">
              <a:solidFill>
                <a:srgbClr val="6E6E6E"/>
              </a:solidFill>
              <a:latin typeface="Arial"/>
              <a:cs typeface="Arial"/>
            </a:endParaRPr>
          </a:p>
        </p:txBody>
      </p:sp>
      <p:pic>
        <p:nvPicPr>
          <p:cNvPr id="5" name="Picture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412CF295-B06F-86F2-267D-85B0C783B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431" y="1089212"/>
            <a:ext cx="5527301" cy="34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2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6112E3-AB8B-4F18-8AB2-E0201A979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918" y="1418836"/>
            <a:ext cx="10192060" cy="4403466"/>
          </a:xfrm>
          <a:prstGeom prst="rect">
            <a:avLst/>
          </a:prstGeom>
        </p:spPr>
      </p:pic>
      <p:sp>
        <p:nvSpPr>
          <p:cNvPr id="8" name="Shape 96">
            <a:extLst>
              <a:ext uri="{FF2B5EF4-FFF2-40B4-BE49-F238E27FC236}">
                <a16:creationId xmlns:a16="http://schemas.microsoft.com/office/drawing/2014/main" id="{242015E0-A836-4AFE-8CF1-727A6FF6815A}"/>
              </a:ext>
            </a:extLst>
          </p:cNvPr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defTabSz="1015990"/>
            <a:r>
              <a:rPr lang="en-US" sz="4000" kern="0">
                <a:solidFill>
                  <a:schemeClr val="bg1"/>
                </a:solidFill>
                <a:ea typeface="Arial"/>
                <a:cs typeface="Arial"/>
                <a:sym typeface="Arial"/>
              </a:rPr>
              <a:t>GPU programming</a:t>
            </a:r>
          </a:p>
        </p:txBody>
      </p:sp>
    </p:spTree>
    <p:extLst>
      <p:ext uri="{BB962C8B-B14F-4D97-AF65-F5344CB8AC3E}">
        <p14:creationId xmlns:p14="http://schemas.microsoft.com/office/powerpoint/2010/main" val="2267791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D59B98-29D5-4CFF-9DCA-B596AD888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" y="1047750"/>
            <a:ext cx="9637356" cy="4917018"/>
          </a:xfrm>
          <a:prstGeom prst="rect">
            <a:avLst/>
          </a:prstGeom>
        </p:spPr>
      </p:pic>
      <p:sp>
        <p:nvSpPr>
          <p:cNvPr id="4" name="Shape 96">
            <a:extLst>
              <a:ext uri="{FF2B5EF4-FFF2-40B4-BE49-F238E27FC236}">
                <a16:creationId xmlns:a16="http://schemas.microsoft.com/office/drawing/2014/main" id="{4F4A76A8-1BF0-4D08-A4D7-B5A0334AA27C}"/>
              </a:ext>
            </a:extLst>
          </p:cNvPr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defTabSz="1015990"/>
            <a:r>
              <a:rPr lang="en-US" sz="4000" kern="0">
                <a:solidFill>
                  <a:schemeClr val="bg1"/>
                </a:solidFill>
                <a:ea typeface="Arial"/>
                <a:cs typeface="Arial"/>
                <a:sym typeface="Arial"/>
              </a:rPr>
              <a:t>GPU programming: Libraries</a:t>
            </a:r>
          </a:p>
        </p:txBody>
      </p:sp>
    </p:spTree>
    <p:extLst>
      <p:ext uri="{BB962C8B-B14F-4D97-AF65-F5344CB8AC3E}">
        <p14:creationId xmlns:p14="http://schemas.microsoft.com/office/powerpoint/2010/main" val="1317082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D68152-5ADF-411B-90A5-FE4296757B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94" b="18911"/>
          <a:stretch/>
        </p:blipFill>
        <p:spPr>
          <a:xfrm>
            <a:off x="1133545" y="749300"/>
            <a:ext cx="9013756" cy="5561045"/>
          </a:xfrm>
          <a:prstGeom prst="rect">
            <a:avLst/>
          </a:prstGeom>
        </p:spPr>
      </p:pic>
      <p:sp>
        <p:nvSpPr>
          <p:cNvPr id="5" name="Shape 96">
            <a:extLst>
              <a:ext uri="{FF2B5EF4-FFF2-40B4-BE49-F238E27FC236}">
                <a16:creationId xmlns:a16="http://schemas.microsoft.com/office/drawing/2014/main" id="{8D881DF4-F635-4DE3-B9A5-784036B22794}"/>
              </a:ext>
            </a:extLst>
          </p:cNvPr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defTabSz="1015990"/>
            <a:r>
              <a:rPr lang="en-US" sz="4000" kern="0">
                <a:solidFill>
                  <a:schemeClr val="bg1"/>
                </a:solidFill>
                <a:ea typeface="Arial"/>
                <a:cs typeface="Arial"/>
                <a:sym typeface="Arial"/>
              </a:rPr>
              <a:t>GPU programming: Libraries</a:t>
            </a:r>
          </a:p>
        </p:txBody>
      </p:sp>
    </p:spTree>
    <p:extLst>
      <p:ext uri="{BB962C8B-B14F-4D97-AF65-F5344CB8AC3E}">
        <p14:creationId xmlns:p14="http://schemas.microsoft.com/office/powerpoint/2010/main" val="4103532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46942D-0E61-4156-A64D-3513EA8DD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024" y="890497"/>
            <a:ext cx="8518363" cy="5553165"/>
          </a:xfrm>
          <a:prstGeom prst="rect">
            <a:avLst/>
          </a:prstGeom>
        </p:spPr>
      </p:pic>
      <p:sp>
        <p:nvSpPr>
          <p:cNvPr id="4" name="Shape 96">
            <a:extLst>
              <a:ext uri="{FF2B5EF4-FFF2-40B4-BE49-F238E27FC236}">
                <a16:creationId xmlns:a16="http://schemas.microsoft.com/office/drawing/2014/main" id="{9F5BC47D-138B-4675-AB08-C0085FC1C6BD}"/>
              </a:ext>
            </a:extLst>
          </p:cNvPr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defTabSz="1015990"/>
            <a:r>
              <a:rPr lang="en-US" sz="4000" kern="0">
                <a:solidFill>
                  <a:schemeClr val="bg1"/>
                </a:solidFill>
                <a:ea typeface="Arial"/>
                <a:cs typeface="Arial"/>
                <a:sym typeface="Arial"/>
              </a:rPr>
              <a:t>GPU programming: Libraries</a:t>
            </a:r>
          </a:p>
        </p:txBody>
      </p:sp>
    </p:spTree>
    <p:extLst>
      <p:ext uri="{BB962C8B-B14F-4D97-AF65-F5344CB8AC3E}">
        <p14:creationId xmlns:p14="http://schemas.microsoft.com/office/powerpoint/2010/main" val="2327637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1BD2AA-54A4-4D84-A283-D1739F42C1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8" b="28151"/>
          <a:stretch/>
        </p:blipFill>
        <p:spPr>
          <a:xfrm>
            <a:off x="4457" y="1326029"/>
            <a:ext cx="8812357" cy="4042549"/>
          </a:xfrm>
          <a:prstGeom prst="rect">
            <a:avLst/>
          </a:prstGeom>
        </p:spPr>
      </p:pic>
      <p:sp>
        <p:nvSpPr>
          <p:cNvPr id="4" name="Shape 96">
            <a:extLst>
              <a:ext uri="{FF2B5EF4-FFF2-40B4-BE49-F238E27FC236}">
                <a16:creationId xmlns:a16="http://schemas.microsoft.com/office/drawing/2014/main" id="{D2F84C1A-6DEA-469E-8CAA-482A05A6538A}"/>
              </a:ext>
            </a:extLst>
          </p:cNvPr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defTabSz="1015990"/>
            <a:r>
              <a:rPr lang="en-US" sz="4000" kern="0">
                <a:solidFill>
                  <a:schemeClr val="bg1"/>
                </a:solidFill>
                <a:ea typeface="Arial"/>
                <a:cs typeface="Arial"/>
                <a:sym typeface="Arial"/>
              </a:rPr>
              <a:t>GPU programming: Compiler Directives</a:t>
            </a:r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2CFA42C-0177-1694-4E26-5AA138029A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739" b="325"/>
          <a:stretch/>
        </p:blipFill>
        <p:spPr>
          <a:xfrm>
            <a:off x="8247531" y="876723"/>
            <a:ext cx="3863789" cy="550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2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6">
            <a:extLst>
              <a:ext uri="{FF2B5EF4-FFF2-40B4-BE49-F238E27FC236}">
                <a16:creationId xmlns:a16="http://schemas.microsoft.com/office/drawing/2014/main" id="{6FAB9B84-97DB-4F2E-944C-BB71F84EC007}"/>
              </a:ext>
            </a:extLst>
          </p:cNvPr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defTabSz="1015990"/>
            <a:r>
              <a:rPr lang="en-US" sz="4000" kern="0">
                <a:solidFill>
                  <a:schemeClr val="bg1"/>
                </a:solidFill>
                <a:ea typeface="Arial"/>
                <a:cs typeface="Arial"/>
                <a:sym typeface="Arial"/>
              </a:rPr>
              <a:t>GPU programming: Languages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8DE5BE-5AD8-4212-A281-80ECAB0648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40"/>
          <a:stretch/>
        </p:blipFill>
        <p:spPr>
          <a:xfrm>
            <a:off x="1023937" y="1244600"/>
            <a:ext cx="10144125" cy="502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918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082043-6385-4FA1-8850-1BBA118E05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62" r="3183" b="16462"/>
          <a:stretch/>
        </p:blipFill>
        <p:spPr>
          <a:xfrm>
            <a:off x="1320157" y="1197558"/>
            <a:ext cx="9596659" cy="4839294"/>
          </a:xfrm>
          <a:prstGeom prst="rect">
            <a:avLst/>
          </a:prstGeom>
        </p:spPr>
      </p:pic>
      <p:sp>
        <p:nvSpPr>
          <p:cNvPr id="4" name="Shape 96">
            <a:extLst>
              <a:ext uri="{FF2B5EF4-FFF2-40B4-BE49-F238E27FC236}">
                <a16:creationId xmlns:a16="http://schemas.microsoft.com/office/drawing/2014/main" id="{2415F0D1-508D-4EA1-9070-9A2AE276A848}"/>
              </a:ext>
            </a:extLst>
          </p:cNvPr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defTabSz="1015990"/>
            <a:r>
              <a:rPr lang="en-US" sz="4000" kern="0">
                <a:solidFill>
                  <a:schemeClr val="bg1"/>
                </a:solidFill>
                <a:ea typeface="Arial"/>
                <a:cs typeface="Arial"/>
                <a:sym typeface="Arial"/>
              </a:rPr>
              <a:t>GPU programming: Languages</a:t>
            </a:r>
          </a:p>
        </p:txBody>
      </p:sp>
    </p:spTree>
    <p:extLst>
      <p:ext uri="{BB962C8B-B14F-4D97-AF65-F5344CB8AC3E}">
        <p14:creationId xmlns:p14="http://schemas.microsoft.com/office/powerpoint/2010/main" val="631697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defTabSz="1015990"/>
            <a:endParaRPr lang="en-US" sz="4000" kern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772B09-8245-4EF9-B280-8A7AC4A4B3EB}"/>
              </a:ext>
            </a:extLst>
          </p:cNvPr>
          <p:cNvSpPr/>
          <p:nvPr/>
        </p:nvSpPr>
        <p:spPr>
          <a:xfrm>
            <a:off x="391886" y="1194319"/>
            <a:ext cx="1074886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0" i="0" u="none" strike="noStrike" baseline="0">
                <a:solidFill>
                  <a:srgbClr val="6E6E6E"/>
                </a:solidFill>
                <a:latin typeface="Arial" panose="020B0604020202020204" pitchFamily="34" charset="0"/>
              </a:rPr>
              <a:t>– CUDA = </a:t>
            </a:r>
            <a:r>
              <a:rPr lang="en-IN" sz="2000" b="1" i="0" u="none" strike="noStrike" baseline="0">
                <a:solidFill>
                  <a:srgbClr val="323232"/>
                </a:solidFill>
                <a:latin typeface="Arial" panose="020B0604020202020204" pitchFamily="34" charset="0"/>
              </a:rPr>
              <a:t>C</a:t>
            </a:r>
            <a:r>
              <a:rPr lang="en-IN" sz="2000" b="0" i="0" u="none" strike="noStrike" baseline="0">
                <a:solidFill>
                  <a:srgbClr val="6E6E6E"/>
                </a:solidFill>
                <a:latin typeface="Arial" panose="020B0604020202020204" pitchFamily="34" charset="0"/>
              </a:rPr>
              <a:t>ompute </a:t>
            </a:r>
            <a:r>
              <a:rPr lang="en-IN" sz="2000" b="1" i="0" u="none" strike="noStrike" baseline="0">
                <a:solidFill>
                  <a:srgbClr val="323232"/>
                </a:solidFill>
                <a:latin typeface="Arial" panose="020B0604020202020204" pitchFamily="34" charset="0"/>
              </a:rPr>
              <a:t>U</a:t>
            </a:r>
            <a:r>
              <a:rPr lang="en-IN" sz="2000" b="0" i="0" u="none" strike="noStrike" baseline="0">
                <a:solidFill>
                  <a:srgbClr val="6E6E6E"/>
                </a:solidFill>
                <a:latin typeface="Arial" panose="020B0604020202020204" pitchFamily="34" charset="0"/>
              </a:rPr>
              <a:t>nified </a:t>
            </a:r>
            <a:r>
              <a:rPr lang="en-IN" sz="2000" b="1" i="0" u="none" strike="noStrike" baseline="0">
                <a:solidFill>
                  <a:srgbClr val="323232"/>
                </a:solidFill>
                <a:latin typeface="Arial" panose="020B0604020202020204" pitchFamily="34" charset="0"/>
              </a:rPr>
              <a:t>D</a:t>
            </a:r>
            <a:r>
              <a:rPr lang="en-IN" sz="2000" b="0" i="0" u="none" strike="noStrike" baseline="0">
                <a:solidFill>
                  <a:srgbClr val="6E6E6E"/>
                </a:solidFill>
                <a:latin typeface="Arial" panose="020B0604020202020204" pitchFamily="34" charset="0"/>
              </a:rPr>
              <a:t>evice </a:t>
            </a:r>
            <a:r>
              <a:rPr lang="en-IN" sz="2000" b="1" i="0" u="none" strike="noStrike" baseline="0">
                <a:solidFill>
                  <a:srgbClr val="323232"/>
                </a:solidFill>
                <a:latin typeface="Arial" panose="020B0604020202020204" pitchFamily="34" charset="0"/>
              </a:rPr>
              <a:t>A</a:t>
            </a:r>
            <a:r>
              <a:rPr lang="en-IN" sz="2000" b="0" i="0" u="none" strike="noStrike" baseline="0">
                <a:solidFill>
                  <a:srgbClr val="6E6E6E"/>
                </a:solidFill>
                <a:latin typeface="Arial" panose="020B0604020202020204" pitchFamily="34" charset="0"/>
              </a:rPr>
              <a:t>rchitecture</a:t>
            </a:r>
          </a:p>
          <a:p>
            <a:endParaRPr lang="en-IN" sz="16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N" sz="2000">
                <a:solidFill>
                  <a:srgbClr val="6E6E6E"/>
                </a:solidFill>
                <a:latin typeface="Arial" panose="020B0604020202020204" pitchFamily="34" charset="0"/>
              </a:rPr>
              <a:t>–“</a:t>
            </a:r>
            <a:r>
              <a:rPr lang="en-IN" sz="2000" i="1">
                <a:solidFill>
                  <a:srgbClr val="6E6E6E"/>
                </a:solidFill>
                <a:latin typeface="Arial" panose="020B0604020202020204" pitchFamily="34" charset="0"/>
              </a:rPr>
              <a:t>A platform designed jointly at software and hardware level that allows the programmer to take advantage of the power of a GPU in general purpose applications</a:t>
            </a:r>
            <a:r>
              <a:rPr lang="en-IN" sz="2000">
                <a:solidFill>
                  <a:srgbClr val="6E6E6E"/>
                </a:solidFill>
                <a:latin typeface="Arial" panose="020B0604020202020204" pitchFamily="34" charset="0"/>
              </a:rPr>
              <a:t>”</a:t>
            </a:r>
          </a:p>
          <a:p>
            <a:endParaRPr lang="en-IN" sz="2000" b="0" i="0" u="none" strike="noStrike" baseline="0">
              <a:solidFill>
                <a:srgbClr val="6E6E6E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0F80A-AFA4-4942-B8B7-4F451F2377E3}"/>
              </a:ext>
            </a:extLst>
          </p:cNvPr>
          <p:cNvSpPr/>
          <p:nvPr/>
        </p:nvSpPr>
        <p:spPr>
          <a:xfrm>
            <a:off x="234124" y="84308"/>
            <a:ext cx="31343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>
                <a:solidFill>
                  <a:schemeClr val="bg1"/>
                </a:solidFill>
                <a:latin typeface="Arial" panose="020B0604020202020204" pitchFamily="34" charset="0"/>
              </a:rPr>
              <a:t>NVIDIA CUDA</a:t>
            </a:r>
          </a:p>
        </p:txBody>
      </p:sp>
      <p:pic>
        <p:nvPicPr>
          <p:cNvPr id="2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5ADCDED-4B56-08BF-A61A-6285D15EC7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7" t="34073" r="55065" b="17742"/>
          <a:stretch/>
        </p:blipFill>
        <p:spPr>
          <a:xfrm>
            <a:off x="657101" y="3297383"/>
            <a:ext cx="4206699" cy="2368036"/>
          </a:xfrm>
          <a:prstGeom prst="rect">
            <a:avLst/>
          </a:prstGeom>
        </p:spPr>
      </p:pic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EC6AA761-90CE-3C11-88F4-24FA90761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725" y="2756436"/>
            <a:ext cx="6404758" cy="359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85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defTabSz="1015990"/>
            <a:endParaRPr lang="en-US" sz="4000" kern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B5D64C-25FE-47A7-A9DB-B6B9D62FF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18" y="962024"/>
            <a:ext cx="8909218" cy="48806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9AA8B43-8AA4-4DCB-9F44-2570E44F9204}"/>
              </a:ext>
            </a:extLst>
          </p:cNvPr>
          <p:cNvSpPr/>
          <p:nvPr/>
        </p:nvSpPr>
        <p:spPr>
          <a:xfrm>
            <a:off x="234124" y="84308"/>
            <a:ext cx="31343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>
                <a:solidFill>
                  <a:schemeClr val="bg1"/>
                </a:solidFill>
                <a:latin typeface="Arial" panose="020B0604020202020204" pitchFamily="34" charset="0"/>
              </a:rPr>
              <a:t>NVIDIA CUDA</a:t>
            </a:r>
          </a:p>
        </p:txBody>
      </p:sp>
    </p:spTree>
    <p:extLst>
      <p:ext uri="{BB962C8B-B14F-4D97-AF65-F5344CB8AC3E}">
        <p14:creationId xmlns:p14="http://schemas.microsoft.com/office/powerpoint/2010/main" val="1542692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0F0E8D-B34A-A903-A29D-70D396FAAE90}"/>
              </a:ext>
            </a:extLst>
          </p:cNvPr>
          <p:cNvSpPr txBox="1"/>
          <p:nvPr/>
        </p:nvSpPr>
        <p:spPr>
          <a:xfrm>
            <a:off x="3048640" y="3246255"/>
            <a:ext cx="6097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2D0F4-C03B-BA44-A12C-1132A07E7906}"/>
              </a:ext>
            </a:extLst>
          </p:cNvPr>
          <p:cNvSpPr txBox="1"/>
          <p:nvPr/>
        </p:nvSpPr>
        <p:spPr>
          <a:xfrm>
            <a:off x="3048640" y="3246255"/>
            <a:ext cx="6097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212FB0-5B42-78FD-5773-DDEEAE52805E}"/>
              </a:ext>
            </a:extLst>
          </p:cNvPr>
          <p:cNvSpPr txBox="1"/>
          <p:nvPr/>
        </p:nvSpPr>
        <p:spPr>
          <a:xfrm>
            <a:off x="3048640" y="3246255"/>
            <a:ext cx="6097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 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F2034A-0205-AAA1-FEB6-C4B968A63E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9760"/>
          <a:stretch/>
        </p:blipFill>
        <p:spPr>
          <a:xfrm>
            <a:off x="49726" y="665960"/>
            <a:ext cx="2447585" cy="516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095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7E73F6-8C76-4FF2-8F97-4B3BE4207E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3" t="15475" b="3129"/>
          <a:stretch/>
        </p:blipFill>
        <p:spPr>
          <a:xfrm>
            <a:off x="1138333" y="933060"/>
            <a:ext cx="9125340" cy="5769915"/>
          </a:xfrm>
          <a:prstGeom prst="rect">
            <a:avLst/>
          </a:prstGeom>
        </p:spPr>
      </p:pic>
      <p:sp>
        <p:nvSpPr>
          <p:cNvPr id="5" name="Shape 96">
            <a:extLst>
              <a:ext uri="{FF2B5EF4-FFF2-40B4-BE49-F238E27FC236}">
                <a16:creationId xmlns:a16="http://schemas.microsoft.com/office/drawing/2014/main" id="{28B7B709-B1B5-403A-BEB7-ED35E640A384}"/>
              </a:ext>
            </a:extLst>
          </p:cNvPr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defTabSz="1015990"/>
            <a:endParaRPr lang="en-US" sz="4000" kern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05FED2-FD99-4EC1-B1CF-920DB4ED4432}"/>
              </a:ext>
            </a:extLst>
          </p:cNvPr>
          <p:cNvSpPr/>
          <p:nvPr/>
        </p:nvSpPr>
        <p:spPr>
          <a:xfrm>
            <a:off x="234124" y="84308"/>
            <a:ext cx="31343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>
                <a:solidFill>
                  <a:schemeClr val="bg1"/>
                </a:solidFill>
                <a:latin typeface="Arial" panose="020B0604020202020204" pitchFamily="34" charset="0"/>
              </a:rPr>
              <a:t>NVIDIA CUDA</a:t>
            </a:r>
          </a:p>
        </p:txBody>
      </p:sp>
    </p:spTree>
    <p:extLst>
      <p:ext uri="{BB962C8B-B14F-4D97-AF65-F5344CB8AC3E}">
        <p14:creationId xmlns:p14="http://schemas.microsoft.com/office/powerpoint/2010/main" val="21583349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23A72A5-47EE-4DB2-99D5-E8A58B9F8C49}"/>
              </a:ext>
            </a:extLst>
          </p:cNvPr>
          <p:cNvSpPr/>
          <p:nvPr/>
        </p:nvSpPr>
        <p:spPr>
          <a:xfrm>
            <a:off x="391886" y="1306286"/>
            <a:ext cx="11122090" cy="310854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2800" dirty="0">
                <a:solidFill>
                  <a:srgbClr val="000000"/>
                </a:solidFill>
              </a:rPr>
              <a:t>Some </a:t>
            </a:r>
            <a:r>
              <a:rPr lang="en-IN" sz="2800" b="1" dirty="0">
                <a:solidFill>
                  <a:srgbClr val="C00000"/>
                </a:solidFill>
              </a:rPr>
              <a:t>definitions </a:t>
            </a:r>
            <a:r>
              <a:rPr lang="en-IN" sz="2800" dirty="0">
                <a:solidFill>
                  <a:srgbClr val="000000"/>
                </a:solidFill>
              </a:rPr>
              <a:t>of the model:</a:t>
            </a:r>
          </a:p>
          <a:p>
            <a:endParaRPr lang="en-IN" sz="2800" b="0" i="0" u="none" strike="noStrike" baseline="0" dirty="0">
              <a:solidFill>
                <a:srgbClr val="0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0" i="1" u="none" strike="noStrike" baseline="0" dirty="0">
                <a:solidFill>
                  <a:srgbClr val="000000"/>
                </a:solidFill>
              </a:rPr>
              <a:t>Host, Device, Kernel</a:t>
            </a:r>
            <a:endParaRPr lang="en-IN" sz="2800" b="0" i="0" u="none" strike="noStrike" baseline="0" dirty="0">
              <a:solidFill>
                <a:srgbClr val="0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0" i="1" u="none" strike="noStrike" baseline="0" dirty="0">
                <a:solidFill>
                  <a:srgbClr val="000000"/>
                </a:solidFill>
              </a:rPr>
              <a:t>Compute Capability</a:t>
            </a:r>
            <a:endParaRPr lang="en-IN" sz="2800" b="0" i="0" u="none" strike="noStrike" baseline="0" dirty="0">
              <a:solidFill>
                <a:srgbClr val="0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0" i="1" u="none" strike="noStrike" baseline="0" dirty="0">
                <a:solidFill>
                  <a:srgbClr val="000000"/>
                </a:solidFill>
              </a:rPr>
              <a:t>Warp(32 threads)</a:t>
            </a:r>
            <a:endParaRPr lang="en-IN" sz="2800" b="0" i="0" u="none" strike="noStrike" baseline="0" dirty="0">
              <a:solidFill>
                <a:srgbClr val="0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000000"/>
                </a:solidFill>
              </a:rPr>
              <a:t>Threads very </a:t>
            </a:r>
            <a:r>
              <a:rPr lang="en-IN" sz="2800" b="1" dirty="0" err="1">
                <a:solidFill>
                  <a:srgbClr val="C00000"/>
                </a:solidFill>
              </a:rPr>
              <a:t>lightweigth</a:t>
            </a:r>
            <a:r>
              <a:rPr lang="en-IN" sz="2800" b="1" dirty="0">
                <a:solidFill>
                  <a:srgbClr val="C00000"/>
                </a:solidFill>
              </a:rPr>
              <a:t> execution units</a:t>
            </a:r>
            <a:endParaRPr lang="en-IN" sz="2800" dirty="0">
              <a:solidFill>
                <a:srgbClr val="0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000000"/>
                </a:solidFill>
              </a:rPr>
              <a:t>Simple and lightweight primitives for </a:t>
            </a:r>
            <a:r>
              <a:rPr lang="en-IN" sz="2800" b="1" dirty="0" err="1">
                <a:solidFill>
                  <a:srgbClr val="C00000"/>
                </a:solidFill>
              </a:rPr>
              <a:t>syncronization</a:t>
            </a:r>
            <a:r>
              <a:rPr lang="en-IN" sz="2800" dirty="0">
                <a:solidFill>
                  <a:srgbClr val="000000"/>
                </a:solidFill>
              </a:rPr>
              <a:t>.</a:t>
            </a:r>
            <a:endParaRPr lang="en-IN" sz="280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7" name="Shape 96">
            <a:extLst>
              <a:ext uri="{FF2B5EF4-FFF2-40B4-BE49-F238E27FC236}">
                <a16:creationId xmlns:a16="http://schemas.microsoft.com/office/drawing/2014/main" id="{B7CD296A-1167-451A-A9F6-16E8590FCF89}"/>
              </a:ext>
            </a:extLst>
          </p:cNvPr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defTabSz="1015990"/>
            <a:endParaRPr lang="en-US" sz="4000" kern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3622E5-68BD-4411-9BD0-335C43547043}"/>
              </a:ext>
            </a:extLst>
          </p:cNvPr>
          <p:cNvSpPr/>
          <p:nvPr/>
        </p:nvSpPr>
        <p:spPr>
          <a:xfrm>
            <a:off x="234124" y="84308"/>
            <a:ext cx="31343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>
                <a:solidFill>
                  <a:schemeClr val="bg1"/>
                </a:solidFill>
                <a:latin typeface="Arial" panose="020B0604020202020204" pitchFamily="34" charset="0"/>
              </a:rPr>
              <a:t>NVIDIA CUDA</a:t>
            </a:r>
          </a:p>
        </p:txBody>
      </p:sp>
    </p:spTree>
    <p:extLst>
      <p:ext uri="{BB962C8B-B14F-4D97-AF65-F5344CB8AC3E}">
        <p14:creationId xmlns:p14="http://schemas.microsoft.com/office/powerpoint/2010/main" val="31007521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96">
            <a:extLst>
              <a:ext uri="{FF2B5EF4-FFF2-40B4-BE49-F238E27FC236}">
                <a16:creationId xmlns:a16="http://schemas.microsoft.com/office/drawing/2014/main" id="{780A2055-1504-4288-9426-D09162532EA1}"/>
              </a:ext>
            </a:extLst>
          </p:cNvPr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defTabSz="1015990"/>
            <a:endParaRPr lang="en-US" sz="4000" kern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A454C-48D4-4457-9F59-DF3C5FFAD760}"/>
              </a:ext>
            </a:extLst>
          </p:cNvPr>
          <p:cNvSpPr/>
          <p:nvPr/>
        </p:nvSpPr>
        <p:spPr>
          <a:xfrm>
            <a:off x="234124" y="84308"/>
            <a:ext cx="50753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>
                <a:solidFill>
                  <a:schemeClr val="bg1"/>
                </a:solidFill>
                <a:latin typeface="Arial" panose="020B0604020202020204" pitchFamily="34" charset="0"/>
              </a:rPr>
              <a:t>NVIDIA CUDA: Threads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D3D7E0-95D5-4436-9A30-F669964AAC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15" b="3148"/>
          <a:stretch/>
        </p:blipFill>
        <p:spPr>
          <a:xfrm>
            <a:off x="1385730" y="952500"/>
            <a:ext cx="9141139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157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6">
            <a:extLst>
              <a:ext uri="{FF2B5EF4-FFF2-40B4-BE49-F238E27FC236}">
                <a16:creationId xmlns:a16="http://schemas.microsoft.com/office/drawing/2014/main" id="{8772105E-F04E-4ADC-88B3-3C7283B0608B}"/>
              </a:ext>
            </a:extLst>
          </p:cNvPr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defTabSz="1015990"/>
            <a:endParaRPr lang="en-US" sz="4000" kern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4E1E5A-6E4B-413A-A6AB-E62D9583DA29}"/>
              </a:ext>
            </a:extLst>
          </p:cNvPr>
          <p:cNvSpPr/>
          <p:nvPr/>
        </p:nvSpPr>
        <p:spPr>
          <a:xfrm>
            <a:off x="234124" y="84308"/>
            <a:ext cx="60499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>
                <a:solidFill>
                  <a:schemeClr val="bg1"/>
                </a:solidFill>
                <a:latin typeface="Arial" panose="020B0604020202020204" pitchFamily="34" charset="0"/>
              </a:rPr>
              <a:t>NVIDIA CUDA: Thread block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1FF361-B8F2-4F6A-8112-CB81ECC60A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85" r="4431" b="6297"/>
          <a:stretch/>
        </p:blipFill>
        <p:spPr>
          <a:xfrm>
            <a:off x="1525431" y="1041400"/>
            <a:ext cx="873617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881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defTabSz="1015990"/>
            <a:endParaRPr lang="en-US" sz="4000" kern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235C0B-76CF-44D0-B3F6-3866FCBA24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85" r="7208" b="7037"/>
          <a:stretch/>
        </p:blipFill>
        <p:spPr>
          <a:xfrm>
            <a:off x="1525431" y="1041400"/>
            <a:ext cx="8482170" cy="5334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8DBD2C8-BFD4-421E-A4C4-8193B664462D}"/>
              </a:ext>
            </a:extLst>
          </p:cNvPr>
          <p:cNvSpPr/>
          <p:nvPr/>
        </p:nvSpPr>
        <p:spPr>
          <a:xfrm>
            <a:off x="234124" y="84308"/>
            <a:ext cx="78965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>
                <a:solidFill>
                  <a:schemeClr val="bg1"/>
                </a:solidFill>
                <a:latin typeface="Arial" panose="020B0604020202020204" pitchFamily="34" charset="0"/>
              </a:rPr>
              <a:t>NVIDIA CUDA: Thread Block Memory</a:t>
            </a:r>
          </a:p>
        </p:txBody>
      </p:sp>
    </p:spTree>
    <p:extLst>
      <p:ext uri="{BB962C8B-B14F-4D97-AF65-F5344CB8AC3E}">
        <p14:creationId xmlns:p14="http://schemas.microsoft.com/office/powerpoint/2010/main" val="19480284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defTabSz="1015990"/>
            <a:endParaRPr lang="en-US" sz="4000" kern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DBD2C8-BFD4-421E-A4C4-8193B664462D}"/>
              </a:ext>
            </a:extLst>
          </p:cNvPr>
          <p:cNvSpPr/>
          <p:nvPr/>
        </p:nvSpPr>
        <p:spPr>
          <a:xfrm>
            <a:off x="234124" y="84308"/>
            <a:ext cx="9999725" cy="646331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IN" sz="3600">
                <a:solidFill>
                  <a:schemeClr val="bg1"/>
                </a:solidFill>
                <a:latin typeface="Arial"/>
                <a:cs typeface="Arial"/>
              </a:rPr>
              <a:t>NVIDIA CUDA: Thread Block Memory to device </a:t>
            </a:r>
            <a:endParaRPr lang="en-IN" sz="36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AE6B1C1D-6982-4A84-D45D-25C1F196E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335" y="1240667"/>
            <a:ext cx="6988627" cy="49011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0503A8-718D-4AE1-5893-310A133DF8E1}"/>
              </a:ext>
            </a:extLst>
          </p:cNvPr>
          <p:cNvSpPr txBox="1"/>
          <p:nvPr/>
        </p:nvSpPr>
        <p:spPr>
          <a:xfrm>
            <a:off x="3101787" y="860611"/>
            <a:ext cx="2859741" cy="3765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2"/>
                </a:solidFill>
                <a:cs typeface="Arial"/>
              </a:rPr>
              <a:t>Programmers view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C82936-FE3F-2F7B-E1F3-603B75599B63}"/>
              </a:ext>
            </a:extLst>
          </p:cNvPr>
          <p:cNvSpPr txBox="1"/>
          <p:nvPr/>
        </p:nvSpPr>
        <p:spPr>
          <a:xfrm>
            <a:off x="6924076" y="811449"/>
            <a:ext cx="2859741" cy="3765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2"/>
                </a:solidFill>
                <a:cs typeface="Arial"/>
              </a:rPr>
              <a:t>Hardware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238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defTabSz="1015990"/>
            <a:endParaRPr lang="en-US" sz="4000" kern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EF3535-AEDE-497C-8FD4-E15DC183C606}"/>
              </a:ext>
            </a:extLst>
          </p:cNvPr>
          <p:cNvSpPr/>
          <p:nvPr/>
        </p:nvSpPr>
        <p:spPr>
          <a:xfrm>
            <a:off x="234124" y="84308"/>
            <a:ext cx="28953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>
                <a:solidFill>
                  <a:schemeClr val="bg1"/>
                </a:solidFill>
                <a:latin typeface="Arial" panose="020B0604020202020204" pitchFamily="34" charset="0"/>
              </a:rPr>
              <a:t>CUDA Toolkit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2FB28B-FA10-4E30-810E-2A435C3907C5}"/>
              </a:ext>
            </a:extLst>
          </p:cNvPr>
          <p:cNvSpPr/>
          <p:nvPr/>
        </p:nvSpPr>
        <p:spPr>
          <a:xfrm>
            <a:off x="1104900" y="1206500"/>
            <a:ext cx="7950200" cy="489364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n-IN" sz="2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IN" sz="2400" dirty="0">
                <a:solidFill>
                  <a:srgbClr val="000000"/>
                </a:solidFill>
                <a:latin typeface="Trebuchet MS"/>
              </a:rPr>
              <a:t>CUDA </a:t>
            </a:r>
            <a:r>
              <a:rPr lang="en-IN" sz="2400" b="1" dirty="0">
                <a:solidFill>
                  <a:srgbClr val="00AFEF"/>
                </a:solidFill>
                <a:latin typeface="Trebuchet MS"/>
              </a:rPr>
              <a:t>Toolkit </a:t>
            </a:r>
            <a:r>
              <a:rPr lang="en-IN" sz="2400" dirty="0">
                <a:solidFill>
                  <a:srgbClr val="000000"/>
                </a:solidFill>
                <a:latin typeface="Trebuchet MS"/>
              </a:rPr>
              <a:t>(now12.4):</a:t>
            </a:r>
          </a:p>
          <a:p>
            <a:endParaRPr lang="en-IN" sz="24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err="1">
                <a:solidFill>
                  <a:srgbClr val="000000"/>
                </a:solidFill>
                <a:latin typeface="Trebuchet MS"/>
              </a:rPr>
              <a:t>Nvcc</a:t>
            </a:r>
            <a:r>
              <a:rPr lang="en-IN" sz="2400" dirty="0">
                <a:solidFill>
                  <a:srgbClr val="000000"/>
                </a:solidFill>
                <a:latin typeface="Trebuchet MS"/>
              </a:rPr>
              <a:t> compiler for C/C++, </a:t>
            </a:r>
            <a:r>
              <a:rPr lang="en-IN" sz="2400" dirty="0" err="1">
                <a:solidFill>
                  <a:srgbClr val="000000"/>
                </a:solidFill>
                <a:latin typeface="Trebuchet MS"/>
              </a:rPr>
              <a:t>cuda-gdb</a:t>
            </a:r>
            <a:r>
              <a:rPr lang="en-IN" sz="2400" dirty="0">
                <a:solidFill>
                  <a:srgbClr val="000000"/>
                </a:solidFill>
                <a:latin typeface="Trebuchet MS"/>
              </a:rPr>
              <a:t> debugger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0000"/>
                </a:solidFill>
                <a:latin typeface="Trebuchet MS"/>
              </a:rPr>
              <a:t>Visual Profiler, Parallel Nsight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Trebuchet MS"/>
              </a:rPr>
              <a:t>Libreries</a:t>
            </a:r>
            <a:r>
              <a:rPr lang="en-US" sz="2400" dirty="0">
                <a:solidFill>
                  <a:srgbClr val="000000"/>
                </a:solidFill>
                <a:latin typeface="Trebuchet MS"/>
              </a:rPr>
              <a:t>: BLAS, FFT, SPARSE, RAND, MATH, THRUST...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0000"/>
                </a:solidFill>
                <a:latin typeface="Trebuchet MS"/>
              </a:rPr>
              <a:t>Documentation.</a:t>
            </a:r>
          </a:p>
          <a:p>
            <a:endParaRPr lang="en-IN" sz="2400" dirty="0">
              <a:solidFill>
                <a:srgbClr val="0D584D"/>
              </a:solidFill>
              <a:latin typeface="Calibri" panose="020F0502020204030204" pitchFamily="34" charset="0"/>
            </a:endParaRPr>
          </a:p>
          <a:p>
            <a:r>
              <a:rPr lang="en-IN" sz="2400" dirty="0">
                <a:solidFill>
                  <a:srgbClr val="000000"/>
                </a:solidFill>
                <a:latin typeface="Trebuchet MS"/>
              </a:rPr>
              <a:t>CUDA </a:t>
            </a:r>
            <a:r>
              <a:rPr lang="en-IN" sz="2400" b="1" dirty="0">
                <a:solidFill>
                  <a:srgbClr val="00AFEF"/>
                </a:solidFill>
                <a:latin typeface="Trebuchet MS"/>
              </a:rPr>
              <a:t>Samples</a:t>
            </a:r>
            <a:r>
              <a:rPr lang="en-IN" sz="2400" dirty="0">
                <a:solidFill>
                  <a:srgbClr val="000000"/>
                </a:solidFill>
                <a:latin typeface="Trebuchet MS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>
                <a:solidFill>
                  <a:srgbClr val="000000"/>
                </a:solidFill>
                <a:latin typeface="Trebuchet MS"/>
              </a:rPr>
              <a:t>Codesamples</a:t>
            </a:r>
            <a:r>
              <a:rPr lang="fr-FR" sz="2400" dirty="0">
                <a:solidFill>
                  <a:srgbClr val="000000"/>
                </a:solidFill>
                <a:latin typeface="Trebuchet MS"/>
              </a:rPr>
              <a:t>: matrices, </a:t>
            </a:r>
            <a:r>
              <a:rPr lang="fr-FR" sz="2400" dirty="0" err="1">
                <a:solidFill>
                  <a:srgbClr val="000000"/>
                </a:solidFill>
                <a:latin typeface="Trebuchet MS"/>
              </a:rPr>
              <a:t>vectors</a:t>
            </a:r>
            <a:r>
              <a:rPr lang="fr-FR" sz="2400" dirty="0">
                <a:solidFill>
                  <a:srgbClr val="000000"/>
                </a:solidFill>
                <a:latin typeface="Trebuchet MS"/>
              </a:rPr>
              <a:t>, </a:t>
            </a:r>
            <a:r>
              <a:rPr lang="fr-FR" sz="2400" dirty="0" err="1">
                <a:solidFill>
                  <a:srgbClr val="000000"/>
                </a:solidFill>
                <a:latin typeface="Trebuchet MS"/>
              </a:rPr>
              <a:t>fluids</a:t>
            </a:r>
            <a:r>
              <a:rPr lang="fr-FR" sz="2400" dirty="0">
                <a:solidFill>
                  <a:srgbClr val="000000"/>
                </a:solidFill>
                <a:latin typeface="Trebuchet MS"/>
              </a:rPr>
              <a:t>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0000"/>
                </a:solidFill>
                <a:latin typeface="Trebuchet MS"/>
              </a:rPr>
              <a:t>Some helper </a:t>
            </a:r>
            <a:r>
              <a:rPr lang="en-IN" sz="2400" dirty="0" err="1">
                <a:solidFill>
                  <a:srgbClr val="000000"/>
                </a:solidFill>
                <a:latin typeface="Trebuchet MS"/>
              </a:rPr>
              <a:t>headerfiles</a:t>
            </a:r>
            <a:r>
              <a:rPr lang="en-IN" sz="2400" b="0" i="0" u="none" strike="noStrike" baseline="0" dirty="0">
                <a:solidFill>
                  <a:srgbClr val="000000"/>
                </a:solidFill>
                <a:latin typeface="Trebuchet MS"/>
              </a:rPr>
              <a:t>.</a:t>
            </a:r>
          </a:p>
          <a:p>
            <a:endParaRPr lang="en-IN" sz="2400" i="1" dirty="0">
              <a:solidFill>
                <a:srgbClr val="0D584D"/>
              </a:solidFill>
              <a:latin typeface="Calibri" panose="020F0502020204030204" pitchFamily="34" charset="0"/>
            </a:endParaRPr>
          </a:p>
          <a:p>
            <a:r>
              <a:rPr lang="en-IN" sz="2400" i="1" dirty="0">
                <a:solidFill>
                  <a:srgbClr val="76B800"/>
                </a:solidFill>
                <a:latin typeface="Trebuchet MS"/>
              </a:rPr>
              <a:t>http://developer.nvidia.com/</a:t>
            </a:r>
            <a:endParaRPr lang="en-IN" sz="2400" dirty="0">
              <a:solidFill>
                <a:srgbClr val="76B800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0916786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96">
            <a:extLst>
              <a:ext uri="{FF2B5EF4-FFF2-40B4-BE49-F238E27FC236}">
                <a16:creationId xmlns:a16="http://schemas.microsoft.com/office/drawing/2014/main" id="{93032CEF-4EB9-FC91-F5BD-C754427B6F0E}"/>
              </a:ext>
            </a:extLst>
          </p:cNvPr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defTabSz="1015990"/>
            <a:r>
              <a:rPr lang="en-IN" sz="3600" kern="0" dirty="0">
                <a:solidFill>
                  <a:schemeClr val="bg1"/>
                </a:solidFill>
                <a:ea typeface="Arial"/>
                <a:cs typeface="Arial"/>
              </a:rPr>
              <a:t>Instructions for hands-on sessions</a:t>
            </a:r>
            <a:endParaRPr lang="en-US" sz="3600" kern="0" dirty="0">
              <a:solidFill>
                <a:schemeClr val="bg1"/>
              </a:solidFill>
              <a:ea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81616A-88A8-BDC2-E4E1-B8E3BEB5057E}"/>
              </a:ext>
            </a:extLst>
          </p:cNvPr>
          <p:cNvSpPr txBox="1"/>
          <p:nvPr/>
        </p:nvSpPr>
        <p:spPr>
          <a:xfrm>
            <a:off x="602028" y="1980955"/>
            <a:ext cx="1020299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u="sng" dirty="0">
                <a:solidFill>
                  <a:schemeClr val="bg2">
                    <a:lumMod val="75000"/>
                    <a:lumOff val="25000"/>
                  </a:schemeClr>
                </a:solidFill>
                <a:cs typeface="Arial"/>
                <a:hlinkClick r:id="rId2"/>
              </a:rPr>
              <a:t>Course repo - https://github.com/hsf-india-december2024</a:t>
            </a:r>
            <a:endParaRPr lang="en-US" sz="2800" u="sng" dirty="0">
              <a:solidFill>
                <a:schemeClr val="bg2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0C5510-E794-F2FE-BF6D-D3C56918B187}"/>
              </a:ext>
            </a:extLst>
          </p:cNvPr>
          <p:cNvSpPr txBox="1"/>
          <p:nvPr/>
        </p:nvSpPr>
        <p:spPr>
          <a:xfrm>
            <a:off x="602028" y="1028263"/>
            <a:ext cx="81415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chemeClr val="bg2">
                    <a:lumMod val="75000"/>
                    <a:lumOff val="25000"/>
                  </a:schemeClr>
                </a:solidFill>
                <a:hlinkClick r:id="rId3"/>
              </a:rPr>
              <a:t>Instructions link</a:t>
            </a:r>
            <a:endParaRPr lang="en-GB" sz="36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543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defTabSz="1015990"/>
            <a:endParaRPr lang="en-US" sz="4000" kern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536F68-65ED-4001-AB19-36AD0F9FC46D}"/>
              </a:ext>
            </a:extLst>
          </p:cNvPr>
          <p:cNvSpPr/>
          <p:nvPr/>
        </p:nvSpPr>
        <p:spPr>
          <a:xfrm>
            <a:off x="406400" y="909072"/>
            <a:ext cx="98298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0" i="0" u="none" strike="noStrike" baseline="0">
                <a:solidFill>
                  <a:srgbClr val="76B800"/>
                </a:solidFill>
                <a:latin typeface="Arial" panose="020B0604020202020204" pitchFamily="34" charset="0"/>
              </a:rPr>
              <a:t>Learn more</a:t>
            </a:r>
          </a:p>
          <a:p>
            <a:endParaRPr lang="en-IN" sz="2400" b="0" i="0" u="none" strike="noStrike" baseline="0">
              <a:solidFill>
                <a:srgbClr val="76B8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Trebuchet MS" panose="020B0603020202020204" pitchFamily="34" charset="0"/>
              </a:rPr>
              <a:t>Official web page and programming model guide: </a:t>
            </a:r>
          </a:p>
          <a:p>
            <a:r>
              <a:rPr lang="en-US" sz="2400" i="1">
                <a:solidFill>
                  <a:srgbClr val="000000"/>
                </a:solidFill>
                <a:latin typeface="Trebuchet MS" panose="020B0603020202020204" pitchFamily="34" charset="0"/>
              </a:rPr>
              <a:t>	</a:t>
            </a:r>
            <a:r>
              <a:rPr lang="en-US" sz="2400" i="1">
                <a:solidFill>
                  <a:srgbClr val="76B800"/>
                </a:solidFill>
                <a:latin typeface="Trebuchet MS" panose="020B0603020202020204" pitchFamily="34" charset="0"/>
                <a:hlinkClick r:id="rId3"/>
              </a:rPr>
              <a:t>https://developer.nvidia.com/cuda-zone</a:t>
            </a:r>
            <a:endParaRPr lang="en-US" sz="2400" i="1">
              <a:solidFill>
                <a:srgbClr val="76B800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Trebuchet MS" panose="020B0603020202020204" pitchFamily="34" charset="0"/>
              </a:rPr>
              <a:t>Training and courses:                   </a:t>
            </a:r>
            <a:r>
              <a:rPr lang="en-US" sz="2400" i="1">
                <a:solidFill>
                  <a:srgbClr val="76B800"/>
                </a:solidFill>
                <a:latin typeface="Trebuchet MS" panose="020B0603020202020204" pitchFamily="34" charset="0"/>
              </a:rPr>
              <a:t>https://developer.nvidia.com/cuda-training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Trebuchet MS" panose="020B0603020202020204" pitchFamily="34" charset="0"/>
              </a:rPr>
              <a:t>NVIDIA Deep Learning Institute: </a:t>
            </a:r>
            <a:r>
              <a:rPr lang="en-US" sz="2400">
                <a:solidFill>
                  <a:srgbClr val="76B800"/>
                </a:solidFill>
                <a:latin typeface="Arial" panose="020B0604020202020204" pitchFamily="34" charset="0"/>
                <a:hlinkClick r:id="rId4"/>
              </a:rPr>
              <a:t>https://courses.nvidia.com/courses</a:t>
            </a:r>
            <a:endParaRPr lang="en-US" sz="2400">
              <a:solidFill>
                <a:srgbClr val="76B800"/>
              </a:solidFill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4C4F3C-8E47-4B46-AD34-B11F0DC5EDA5}"/>
              </a:ext>
            </a:extLst>
          </p:cNvPr>
          <p:cNvSpPr/>
          <p:nvPr/>
        </p:nvSpPr>
        <p:spPr>
          <a:xfrm>
            <a:off x="508000" y="4100443"/>
            <a:ext cx="72009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>
                <a:solidFill>
                  <a:srgbClr val="76B800"/>
                </a:solidFill>
                <a:latin typeface="Arial" panose="020B0604020202020204" pitchFamily="34" charset="0"/>
              </a:rPr>
              <a:t>hgpu.org  </a:t>
            </a:r>
            <a:r>
              <a:rPr lang="en-IN" sz="2400">
                <a:solidFill>
                  <a:srgbClr val="6E6E6E"/>
                </a:solidFill>
                <a:latin typeface="Arial" panose="020B0604020202020204" pitchFamily="34" charset="0"/>
              </a:rPr>
              <a:t>–Database with related Works on GPU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3300D4-477C-4B46-BB19-F235E67FB063}"/>
              </a:ext>
            </a:extLst>
          </p:cNvPr>
          <p:cNvSpPr/>
          <p:nvPr/>
        </p:nvSpPr>
        <p:spPr>
          <a:xfrm>
            <a:off x="406400" y="4840932"/>
            <a:ext cx="9182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b="0" i="0" u="none" strike="noStrike" baseline="0">
                <a:solidFill>
                  <a:srgbClr val="6E6E6E"/>
                </a:solidFill>
                <a:latin typeface="Arial" panose="020B0604020202020204" pitchFamily="34" charset="0"/>
              </a:rPr>
              <a:t>Google Colab: </a:t>
            </a:r>
            <a:r>
              <a:rPr lang="nl-NL" sz="2400" b="0" i="0" u="none" strike="noStrike" baseline="0">
                <a:solidFill>
                  <a:srgbClr val="76B800"/>
                </a:solidFill>
                <a:latin typeface="Arial" panose="020B0604020202020204" pitchFamily="34" charset="0"/>
              </a:rPr>
              <a:t>https://colab.research.google.com</a:t>
            </a:r>
          </a:p>
          <a:p>
            <a:r>
              <a:rPr lang="en-IN" sz="2400">
                <a:solidFill>
                  <a:srgbClr val="6E6E6E"/>
                </a:solidFill>
                <a:latin typeface="Arial" panose="020B0604020202020204" pitchFamily="34" charset="0"/>
              </a:rPr>
              <a:t>Using GPUs on the cloud for free, based on </a:t>
            </a:r>
            <a:r>
              <a:rPr lang="en-IN" sz="2400" err="1">
                <a:solidFill>
                  <a:srgbClr val="6E6E6E"/>
                </a:solidFill>
                <a:latin typeface="Arial" panose="020B0604020202020204" pitchFamily="34" charset="0"/>
              </a:rPr>
              <a:t>Jupyter</a:t>
            </a:r>
            <a:r>
              <a:rPr lang="en-IN" sz="2400">
                <a:solidFill>
                  <a:srgbClr val="6E6E6E"/>
                </a:solidFill>
                <a:latin typeface="Arial" panose="020B0604020202020204" pitchFamily="34" charset="0"/>
              </a:rPr>
              <a:t> and Python.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9713AB-81D2-41E8-9840-F6020A539A49}"/>
              </a:ext>
            </a:extLst>
          </p:cNvPr>
          <p:cNvSpPr/>
          <p:nvPr/>
        </p:nvSpPr>
        <p:spPr>
          <a:xfrm>
            <a:off x="234124" y="84308"/>
            <a:ext cx="55965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>
                <a:solidFill>
                  <a:schemeClr val="bg1"/>
                </a:solidFill>
                <a:latin typeface="Arial" panose="020B0604020202020204" pitchFamily="34" charset="0"/>
              </a:rPr>
              <a:t>NVIDIA CUDA: Resources</a:t>
            </a:r>
          </a:p>
        </p:txBody>
      </p:sp>
    </p:spTree>
    <p:extLst>
      <p:ext uri="{BB962C8B-B14F-4D97-AF65-F5344CB8AC3E}">
        <p14:creationId xmlns:p14="http://schemas.microsoft.com/office/powerpoint/2010/main" val="40278931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7BE651-006D-4D9A-840F-D54D7E053467}"/>
              </a:ext>
            </a:extLst>
          </p:cNvPr>
          <p:cNvSpPr/>
          <p:nvPr/>
        </p:nvSpPr>
        <p:spPr>
          <a:xfrm>
            <a:off x="1460500" y="2489200"/>
            <a:ext cx="7683500" cy="156966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dirty="0">
                <a:solidFill>
                  <a:srgbClr val="6E6E6E"/>
                </a:solidFill>
                <a:latin typeface="Arial"/>
                <a:cs typeface="Arial"/>
              </a:rPr>
              <a:t>Some of the slides of this presentation are taken from the GPU Teaching Kit, which is licensed by NVIDIA and the University of Illinois under the </a:t>
            </a:r>
            <a:r>
              <a:rPr lang="en-US" sz="2400" dirty="0">
                <a:solidFill>
                  <a:srgbClr val="76B800"/>
                </a:solidFill>
                <a:latin typeface="Arial"/>
                <a:cs typeface="Arial"/>
              </a:rPr>
              <a:t>Creative Commons Attribution-</a:t>
            </a:r>
            <a:r>
              <a:rPr lang="en-US" sz="2400" dirty="0" err="1">
                <a:solidFill>
                  <a:srgbClr val="76B800"/>
                </a:solidFill>
                <a:latin typeface="Arial"/>
                <a:cs typeface="Arial"/>
              </a:rPr>
              <a:t>NonCommercial</a:t>
            </a:r>
            <a:r>
              <a:rPr lang="en-US" sz="2400" dirty="0">
                <a:solidFill>
                  <a:srgbClr val="76B800"/>
                </a:solidFill>
                <a:latin typeface="Arial"/>
                <a:cs typeface="Arial"/>
              </a:rPr>
              <a:t> 4.0 International License.</a:t>
            </a:r>
            <a:endParaRPr lang="en-IN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6491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E67DB-0ACB-FDAA-8D3E-C93FBECC2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493D8C-0D86-CB19-7EB6-B8647C06A3B4}"/>
              </a:ext>
            </a:extLst>
          </p:cNvPr>
          <p:cNvSpPr txBox="1"/>
          <p:nvPr/>
        </p:nvSpPr>
        <p:spPr>
          <a:xfrm>
            <a:off x="3048640" y="3246255"/>
            <a:ext cx="6097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515956-711F-8FDB-0D31-BF99A44DD8F0}"/>
              </a:ext>
            </a:extLst>
          </p:cNvPr>
          <p:cNvSpPr txBox="1"/>
          <p:nvPr/>
        </p:nvSpPr>
        <p:spPr>
          <a:xfrm>
            <a:off x="3048640" y="3246255"/>
            <a:ext cx="6097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1D422C-AEF3-6290-52EB-AE4120C09CD8}"/>
              </a:ext>
            </a:extLst>
          </p:cNvPr>
          <p:cNvSpPr txBox="1"/>
          <p:nvPr/>
        </p:nvSpPr>
        <p:spPr>
          <a:xfrm>
            <a:off x="3048640" y="3246255"/>
            <a:ext cx="6097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 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8FDE15-6855-82D2-B9A6-F5475D0A8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6" y="665960"/>
            <a:ext cx="12092547" cy="516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42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algn="ctr" defTabSz="1015990"/>
            <a:r>
              <a:rPr lang="en-IN" sz="4000" kern="0">
                <a:solidFill>
                  <a:srgbClr val="FFFFFF"/>
                </a:solidFill>
                <a:latin typeface="Georgia" panose="02040502050405020303" pitchFamily="18" charset="0"/>
                <a:ea typeface="Arial"/>
                <a:cs typeface="Arial"/>
                <a:sym typeface="Arial"/>
              </a:rPr>
              <a:t>Outline</a:t>
            </a:r>
            <a:endParaRPr sz="4000" kern="0">
              <a:solidFill>
                <a:srgbClr val="FFFFFF"/>
              </a:solidFill>
              <a:latin typeface="Georgia" panose="02040502050405020303" pitchFamily="18" charset="0"/>
              <a:ea typeface="Arial"/>
              <a:cs typeface="Arial"/>
              <a:sym typeface="Arial"/>
            </a:endParaRPr>
          </a:p>
        </p:txBody>
      </p:sp>
      <p:sp>
        <p:nvSpPr>
          <p:cNvPr id="98" name="Shape 98"/>
          <p:cNvSpPr txBox="1"/>
          <p:nvPr/>
        </p:nvSpPr>
        <p:spPr>
          <a:xfrm>
            <a:off x="609600" y="876300"/>
            <a:ext cx="11061700" cy="3454601"/>
          </a:xfrm>
          <a:prstGeom prst="rect">
            <a:avLst/>
          </a:prstGeom>
          <a:noFill/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defTabSz="1015990">
              <a:lnSpc>
                <a:spcPct val="150000"/>
              </a:lnSpc>
            </a:pPr>
            <a:endParaRPr lang="en-US" sz="24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 defTabSz="101599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Session 1: Introduction to GPU computing</a:t>
            </a:r>
          </a:p>
          <a:p>
            <a:pPr marL="342900" indent="-342900" defTabSz="101599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Session 2: Fundamentals of Accelerated computing with CUDA C/C++</a:t>
            </a:r>
          </a:p>
          <a:p>
            <a:pPr marL="342900" indent="-342900" defTabSz="101599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Session 3: Advanced concepts of GPU computing and parallel algorithms </a:t>
            </a:r>
          </a:p>
          <a:p>
            <a:pPr marL="342900" indent="-342900" defTabSz="101599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Session 4: GPU challenge</a:t>
            </a:r>
            <a:r>
              <a:rPr lang="en-US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lang="en-US" sz="24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1015990">
              <a:lnSpc>
                <a:spcPct val="150000"/>
              </a:lnSpc>
            </a:pPr>
            <a:endParaRPr lang="en-US" sz="24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3910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algn="ctr" defTabSz="1015990"/>
            <a:r>
              <a:rPr lang="en-IN" sz="4000" kern="0">
                <a:solidFill>
                  <a:srgbClr val="FFFFFF"/>
                </a:solidFill>
                <a:latin typeface="Georgia" panose="02040502050405020303" pitchFamily="18" charset="0"/>
                <a:ea typeface="Arial"/>
                <a:cs typeface="Arial"/>
                <a:sym typeface="Arial"/>
              </a:rPr>
              <a:t>Outline</a:t>
            </a:r>
            <a:endParaRPr sz="4000" kern="0">
              <a:solidFill>
                <a:srgbClr val="FFFFFF"/>
              </a:solidFill>
              <a:latin typeface="Georgia" panose="02040502050405020303" pitchFamily="18" charset="0"/>
              <a:ea typeface="Arial"/>
              <a:cs typeface="Arial"/>
              <a:sym typeface="Arial"/>
            </a:endParaRPr>
          </a:p>
        </p:txBody>
      </p:sp>
      <p:sp>
        <p:nvSpPr>
          <p:cNvPr id="98" name="Shape 98"/>
          <p:cNvSpPr txBox="1"/>
          <p:nvPr/>
        </p:nvSpPr>
        <p:spPr>
          <a:xfrm>
            <a:off x="609600" y="876300"/>
            <a:ext cx="11061700" cy="3454601"/>
          </a:xfrm>
          <a:prstGeom prst="rect">
            <a:avLst/>
          </a:prstGeom>
          <a:noFill/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defTabSz="1015990">
              <a:lnSpc>
                <a:spcPct val="150000"/>
              </a:lnSpc>
            </a:pPr>
            <a:endParaRPr lang="en-US" sz="2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 defTabSz="101599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Session 1: Introduction to GPU computing</a:t>
            </a:r>
          </a:p>
          <a:p>
            <a:pPr marL="800100" lvl="1" indent="-342900" defTabSz="101599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Parallel computing </a:t>
            </a:r>
          </a:p>
          <a:p>
            <a:pPr marL="800100" lvl="1" indent="-342900" defTabSz="101599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Hardware architectures and GPGPUs </a:t>
            </a:r>
          </a:p>
          <a:p>
            <a:pPr marL="800100" lvl="1" indent="-342900" defTabSz="101599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programming languages and libraries </a:t>
            </a:r>
          </a:p>
          <a:p>
            <a:pPr marL="800100" lvl="1" indent="-342900" defTabSz="101599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0326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defTabSz="1015990"/>
            <a:r>
              <a:rPr lang="en-US" sz="4000" kern="0">
                <a:solidFill>
                  <a:schemeClr val="bg1"/>
                </a:solidFill>
                <a:ea typeface="Arial"/>
                <a:cs typeface="Arial"/>
                <a:sym typeface="Arial"/>
              </a:rPr>
              <a:t>Parallel computing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5AA171-7478-435E-AE16-396F185D3937}"/>
              </a:ext>
            </a:extLst>
          </p:cNvPr>
          <p:cNvSpPr/>
          <p:nvPr/>
        </p:nvSpPr>
        <p:spPr>
          <a:xfrm>
            <a:off x="584200" y="1752600"/>
            <a:ext cx="11340275" cy="19389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n-IN" sz="2400" b="0" i="0" u="none" strike="noStrike" baseline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2400" b="0" i="0" u="none" strike="noStrike" baseline="0">
                <a:solidFill>
                  <a:srgbClr val="6E6E6E"/>
                </a:solidFill>
                <a:latin typeface="Arial" panose="020B0604020202020204" pitchFamily="34" charset="0"/>
              </a:rPr>
              <a:t>Ways to speed up an application:</a:t>
            </a:r>
          </a:p>
          <a:p>
            <a:r>
              <a:rPr lang="en-US" sz="2400">
                <a:solidFill>
                  <a:srgbClr val="6E6E6E"/>
                </a:solidFill>
                <a:latin typeface="Arial"/>
                <a:cs typeface="Arial"/>
              </a:rPr>
              <a:t>– Reducing the </a:t>
            </a:r>
            <a:r>
              <a:rPr lang="en-US" sz="2400" b="1">
                <a:solidFill>
                  <a:srgbClr val="F96200"/>
                </a:solidFill>
                <a:latin typeface="Arial"/>
                <a:cs typeface="Arial"/>
              </a:rPr>
              <a:t>complexity </a:t>
            </a:r>
            <a:r>
              <a:rPr lang="en-US" sz="2400">
                <a:solidFill>
                  <a:srgbClr val="6E6E6E"/>
                </a:solidFill>
                <a:latin typeface="Arial"/>
                <a:cs typeface="Arial"/>
              </a:rPr>
              <a:t>of the algorithm.</a:t>
            </a:r>
          </a:p>
          <a:p>
            <a:r>
              <a:rPr lang="en-US" sz="2400">
                <a:solidFill>
                  <a:srgbClr val="6E6E6E"/>
                </a:solidFill>
                <a:latin typeface="Arial"/>
                <a:cs typeface="Arial"/>
              </a:rPr>
              <a:t>– Increasing the speed and capacity of the computing medium: clock </a:t>
            </a:r>
            <a:r>
              <a:rPr lang="en-US" sz="2400" b="1">
                <a:solidFill>
                  <a:srgbClr val="F96200"/>
                </a:solidFill>
                <a:latin typeface="Arial"/>
                <a:cs typeface="Arial"/>
              </a:rPr>
              <a:t>frequency</a:t>
            </a:r>
            <a:r>
              <a:rPr lang="en-US" sz="2400">
                <a:solidFill>
                  <a:srgbClr val="6E6E6E"/>
                </a:solidFill>
                <a:latin typeface="Arial"/>
                <a:cs typeface="Arial"/>
              </a:rPr>
              <a:t>.</a:t>
            </a:r>
          </a:p>
          <a:p>
            <a:r>
              <a:rPr lang="en-US" sz="2400">
                <a:solidFill>
                  <a:srgbClr val="6E6E6E"/>
                </a:solidFill>
                <a:latin typeface="Arial"/>
                <a:cs typeface="Arial"/>
              </a:rPr>
              <a:t>– Searching for tasks within the application that can be performed in </a:t>
            </a:r>
            <a:r>
              <a:rPr lang="en-US" sz="2400" b="1">
                <a:solidFill>
                  <a:srgbClr val="76B800"/>
                </a:solidFill>
                <a:latin typeface="Arial"/>
                <a:cs typeface="Arial"/>
              </a:rPr>
              <a:t>parallel</a:t>
            </a:r>
            <a:r>
              <a:rPr lang="en-US" sz="2400">
                <a:solidFill>
                  <a:srgbClr val="6E6E6E"/>
                </a:solidFill>
                <a:latin typeface="Arial"/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3021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898A88-1E49-496B-BDF1-8FA8E3DAFBA1}"/>
              </a:ext>
            </a:extLst>
          </p:cNvPr>
          <p:cNvSpPr/>
          <p:nvPr/>
        </p:nvSpPr>
        <p:spPr>
          <a:xfrm>
            <a:off x="609600" y="1524000"/>
            <a:ext cx="11582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0" i="0" u="none" strike="noStrike" baseline="0">
                <a:solidFill>
                  <a:srgbClr val="76B800"/>
                </a:solidFill>
                <a:latin typeface="Arial" panose="020B0604020202020204" pitchFamily="34" charset="0"/>
              </a:rPr>
              <a:t>Parallelization of Applications</a:t>
            </a:r>
          </a:p>
          <a:p>
            <a:r>
              <a:rPr lang="en-US" sz="2400" b="1" i="1">
                <a:solidFill>
                  <a:srgbClr val="76B800"/>
                </a:solidFill>
                <a:latin typeface="Arial" panose="020B0604020202020204" pitchFamily="34" charset="0"/>
              </a:rPr>
              <a:t>- Parallelization </a:t>
            </a:r>
            <a:r>
              <a:rPr lang="en-US" sz="2400">
                <a:solidFill>
                  <a:srgbClr val="6E6E6E"/>
                </a:solidFill>
                <a:latin typeface="Arial" panose="020B0604020202020204" pitchFamily="34" charset="0"/>
              </a:rPr>
              <a:t>of certain </a:t>
            </a:r>
            <a:r>
              <a:rPr lang="en-US" sz="2400" b="1" i="1">
                <a:solidFill>
                  <a:srgbClr val="76B800"/>
                </a:solidFill>
                <a:latin typeface="Arial" panose="020B0604020202020204" pitchFamily="34" charset="0"/>
              </a:rPr>
              <a:t>tasks </a:t>
            </a:r>
            <a:r>
              <a:rPr lang="en-US" sz="2400">
                <a:solidFill>
                  <a:srgbClr val="6E6E6E"/>
                </a:solidFill>
                <a:latin typeface="Arial" panose="020B0604020202020204" pitchFamily="34" charset="0"/>
              </a:rPr>
              <a:t>of our program, so that they are </a:t>
            </a:r>
            <a:r>
              <a:rPr lang="en-US" sz="2400" b="1" i="1">
                <a:solidFill>
                  <a:srgbClr val="F96200"/>
                </a:solidFill>
                <a:latin typeface="Arial" panose="020B0604020202020204" pitchFamily="34" charset="0"/>
              </a:rPr>
              <a:t>executed simultaneously</a:t>
            </a:r>
            <a:r>
              <a:rPr lang="en-US" sz="2400">
                <a:solidFill>
                  <a:srgbClr val="6E6E6E"/>
                </a:solidFill>
                <a:latin typeface="Arial" panose="020B0604020202020204" pitchFamily="34" charset="0"/>
              </a:rPr>
              <a:t>(</a:t>
            </a:r>
            <a:r>
              <a:rPr lang="en-US" sz="2400" b="1">
                <a:solidFill>
                  <a:srgbClr val="6E6E6E"/>
                </a:solidFill>
                <a:latin typeface="Arial" panose="020B0604020202020204" pitchFamily="34" charset="0"/>
              </a:rPr>
              <a:t>threads</a:t>
            </a:r>
            <a:r>
              <a:rPr lang="en-US" sz="2400">
                <a:solidFill>
                  <a:srgbClr val="6E6E6E"/>
                </a:solidFill>
                <a:latin typeface="Arial" panose="020B0604020202020204" pitchFamily="34" charset="0"/>
              </a:rPr>
              <a:t>).</a:t>
            </a:r>
          </a:p>
          <a:p>
            <a:endParaRPr lang="en-US" sz="2400">
              <a:solidFill>
                <a:srgbClr val="6E6E6E"/>
              </a:solidFill>
              <a:latin typeface="Arial" panose="020B0604020202020204" pitchFamily="34" charset="0"/>
            </a:endParaRPr>
          </a:p>
          <a:p>
            <a:r>
              <a:rPr lang="en-US" sz="2400">
                <a:solidFill>
                  <a:srgbClr val="6E6E6E"/>
                </a:solidFill>
                <a:latin typeface="Arial" panose="020B0604020202020204" pitchFamily="34" charset="0"/>
              </a:rPr>
              <a:t>-  For this it is necessary to:</a:t>
            </a:r>
          </a:p>
          <a:p>
            <a:r>
              <a:rPr lang="en-US" sz="2400" b="0" i="0" u="none" strike="noStrike" baseline="0">
                <a:solidFill>
                  <a:srgbClr val="6E6E6E"/>
                </a:solidFill>
                <a:latin typeface="Arial" panose="020B0604020202020204" pitchFamily="34" charset="0"/>
              </a:rPr>
              <a:t>	–</a:t>
            </a:r>
            <a:r>
              <a:rPr lang="en-US" sz="2400" b="1" i="0" u="none" strike="noStrike" baseline="0">
                <a:solidFill>
                  <a:srgbClr val="6E6E6E"/>
                </a:solidFill>
                <a:latin typeface="Arial" panose="020B0604020202020204" pitchFamily="34" charset="0"/>
              </a:rPr>
              <a:t>Adapt the application </a:t>
            </a:r>
            <a:r>
              <a:rPr lang="en-US" sz="2400" b="0" i="0" u="none" strike="noStrike" baseline="0">
                <a:solidFill>
                  <a:srgbClr val="6E6E6E"/>
                </a:solidFill>
                <a:latin typeface="Arial" panose="020B0604020202020204" pitchFamily="34" charset="0"/>
              </a:rPr>
              <a:t>to be executed in parallel.</a:t>
            </a:r>
          </a:p>
          <a:p>
            <a:r>
              <a:rPr lang="en-US" sz="2400" b="0" i="0" u="none" strike="noStrike" baseline="0">
                <a:solidFill>
                  <a:srgbClr val="6E6E6E"/>
                </a:solidFill>
                <a:latin typeface="Arial" panose="020B0604020202020204" pitchFamily="34" charset="0"/>
              </a:rPr>
              <a:t>	–Have </a:t>
            </a:r>
            <a:r>
              <a:rPr lang="en-US" sz="2400" b="1" i="0" u="none" strike="noStrike" baseline="0">
                <a:solidFill>
                  <a:srgbClr val="6E6E6E"/>
                </a:solidFill>
                <a:latin typeface="Arial" panose="020B0604020202020204" pitchFamily="34" charset="0"/>
              </a:rPr>
              <a:t>parallel platforms </a:t>
            </a:r>
            <a:r>
              <a:rPr lang="en-US" sz="2400" b="0" i="0" u="none" strike="noStrike" baseline="0">
                <a:solidFill>
                  <a:srgbClr val="6E6E6E"/>
                </a:solidFill>
                <a:latin typeface="Arial" panose="020B0604020202020204" pitchFamily="34" charset="0"/>
              </a:rPr>
              <a:t>where to run.</a:t>
            </a:r>
          </a:p>
        </p:txBody>
      </p:sp>
      <p:sp>
        <p:nvSpPr>
          <p:cNvPr id="6" name="Shape 96">
            <a:extLst>
              <a:ext uri="{FF2B5EF4-FFF2-40B4-BE49-F238E27FC236}">
                <a16:creationId xmlns:a16="http://schemas.microsoft.com/office/drawing/2014/main" id="{09B7BF22-9CEE-4379-A5DD-C73A31F1AB6F}"/>
              </a:ext>
            </a:extLst>
          </p:cNvPr>
          <p:cNvSpPr/>
          <p:nvPr/>
        </p:nvSpPr>
        <p:spPr>
          <a:xfrm>
            <a:off x="0" y="0"/>
            <a:ext cx="12191999" cy="7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defTabSz="1015990"/>
            <a:r>
              <a:rPr lang="en-US" sz="4000" kern="0">
                <a:solidFill>
                  <a:schemeClr val="bg1"/>
                </a:solidFill>
                <a:ea typeface="Arial"/>
                <a:cs typeface="Arial"/>
                <a:sym typeface="Arial"/>
              </a:rPr>
              <a:t>Parallel computing </a:t>
            </a:r>
          </a:p>
        </p:txBody>
      </p:sp>
    </p:spTree>
    <p:extLst>
      <p:ext uri="{BB962C8B-B14F-4D97-AF65-F5344CB8AC3E}">
        <p14:creationId xmlns:p14="http://schemas.microsoft.com/office/powerpoint/2010/main" val="3875447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defTabSz="1015990"/>
            <a:r>
              <a:rPr lang="en-US" sz="4000" kern="0">
                <a:solidFill>
                  <a:schemeClr val="bg1"/>
                </a:solidFill>
                <a:ea typeface="Arial"/>
                <a:cs typeface="Arial"/>
                <a:sym typeface="Arial"/>
              </a:rPr>
              <a:t>Parallel computing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527034-D254-4470-A162-81E32A3CC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210" y="1047329"/>
            <a:ext cx="9019090" cy="50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51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772</Words>
  <Application>Microsoft Office PowerPoint</Application>
  <PresentationFormat>Widescreen</PresentationFormat>
  <Paragraphs>171</Paragraphs>
  <Slides>39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Calibri</vt:lpstr>
      <vt:lpstr>Calibri Light</vt:lpstr>
      <vt:lpstr>Georgia</vt:lpstr>
      <vt:lpstr>Noto Sans Symbols</vt:lpstr>
      <vt:lpstr>Trebuchet MS</vt:lpstr>
      <vt:lpstr>Wingdings</vt:lpstr>
      <vt:lpstr>Office Theme</vt:lpstr>
      <vt:lpstr>Title &amp; Bullet</vt:lpstr>
      <vt:lpstr>Scientific Computing Workshop for High Energy Physics and Tomography Introduction to parallel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 of  HLT1 Downstream triggers for Radiative b-baryons</dc:title>
  <dc:creator>Brij Kishor</dc:creator>
  <cp:lastModifiedBy>Brij Kishor</cp:lastModifiedBy>
  <cp:revision>49</cp:revision>
  <dcterms:created xsi:type="dcterms:W3CDTF">2023-04-29T18:41:52Z</dcterms:created>
  <dcterms:modified xsi:type="dcterms:W3CDTF">2024-12-17T19:06:06Z</dcterms:modified>
</cp:coreProperties>
</file>